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49"/>
  </p:notesMasterIdLst>
  <p:sldIdLst>
    <p:sldId id="256" r:id="rId2"/>
    <p:sldId id="341" r:id="rId3"/>
    <p:sldId id="342" r:id="rId4"/>
    <p:sldId id="344" r:id="rId5"/>
    <p:sldId id="345" r:id="rId6"/>
    <p:sldId id="369" r:id="rId7"/>
    <p:sldId id="368" r:id="rId8"/>
    <p:sldId id="349" r:id="rId9"/>
    <p:sldId id="348" r:id="rId10"/>
    <p:sldId id="276" r:id="rId11"/>
    <p:sldId id="353" r:id="rId12"/>
    <p:sldId id="355" r:id="rId13"/>
    <p:sldId id="257" r:id="rId14"/>
    <p:sldId id="258" r:id="rId15"/>
    <p:sldId id="259" r:id="rId16"/>
    <p:sldId id="354" r:id="rId17"/>
    <p:sldId id="260" r:id="rId18"/>
    <p:sldId id="261" r:id="rId19"/>
    <p:sldId id="262" r:id="rId20"/>
    <p:sldId id="263" r:id="rId21"/>
    <p:sldId id="264" r:id="rId22"/>
    <p:sldId id="265" r:id="rId23"/>
    <p:sldId id="359" r:id="rId24"/>
    <p:sldId id="325" r:id="rId25"/>
    <p:sldId id="333" r:id="rId26"/>
    <p:sldId id="330" r:id="rId27"/>
    <p:sldId id="332" r:id="rId28"/>
    <p:sldId id="360" r:id="rId29"/>
    <p:sldId id="364" r:id="rId30"/>
    <p:sldId id="267" r:id="rId31"/>
    <p:sldId id="361" r:id="rId32"/>
    <p:sldId id="362" r:id="rId33"/>
    <p:sldId id="277" r:id="rId34"/>
    <p:sldId id="318" r:id="rId35"/>
    <p:sldId id="363" r:id="rId36"/>
    <p:sldId id="320" r:id="rId37"/>
    <p:sldId id="356" r:id="rId38"/>
    <p:sldId id="357" r:id="rId39"/>
    <p:sldId id="358" r:id="rId40"/>
    <p:sldId id="566" r:id="rId41"/>
    <p:sldId id="326" r:id="rId42"/>
    <p:sldId id="270" r:id="rId43"/>
    <p:sldId id="271" r:id="rId44"/>
    <p:sldId id="272" r:id="rId45"/>
    <p:sldId id="273" r:id="rId46"/>
    <p:sldId id="275" r:id="rId47"/>
    <p:sldId id="585" r:id="rId48"/>
    <p:sldId id="587" r:id="rId49"/>
    <p:sldId id="588" r:id="rId50"/>
    <p:sldId id="278" r:id="rId51"/>
    <p:sldId id="589" r:id="rId52"/>
    <p:sldId id="383" r:id="rId53"/>
    <p:sldId id="389" r:id="rId54"/>
    <p:sldId id="390" r:id="rId55"/>
    <p:sldId id="382" r:id="rId56"/>
    <p:sldId id="378" r:id="rId57"/>
    <p:sldId id="379" r:id="rId58"/>
    <p:sldId id="380" r:id="rId59"/>
    <p:sldId id="381" r:id="rId60"/>
    <p:sldId id="286" r:id="rId61"/>
    <p:sldId id="287" r:id="rId62"/>
    <p:sldId id="288" r:id="rId63"/>
    <p:sldId id="289" r:id="rId64"/>
    <p:sldId id="290" r:id="rId65"/>
    <p:sldId id="351" r:id="rId66"/>
    <p:sldId id="338" r:id="rId67"/>
    <p:sldId id="297" r:id="rId68"/>
    <p:sldId id="298" r:id="rId69"/>
    <p:sldId id="299" r:id="rId70"/>
    <p:sldId id="365" r:id="rId71"/>
    <p:sldId id="340" r:id="rId72"/>
    <p:sldId id="567" r:id="rId73"/>
    <p:sldId id="301" r:id="rId74"/>
    <p:sldId id="370" r:id="rId75"/>
    <p:sldId id="391" r:id="rId76"/>
    <p:sldId id="568" r:id="rId77"/>
    <p:sldId id="372" r:id="rId78"/>
    <p:sldId id="392" r:id="rId79"/>
    <p:sldId id="396" r:id="rId80"/>
    <p:sldId id="411" r:id="rId81"/>
    <p:sldId id="398" r:id="rId82"/>
    <p:sldId id="397" r:id="rId83"/>
    <p:sldId id="399" r:id="rId84"/>
    <p:sldId id="400" r:id="rId85"/>
    <p:sldId id="401" r:id="rId86"/>
    <p:sldId id="402" r:id="rId87"/>
    <p:sldId id="409" r:id="rId88"/>
    <p:sldId id="410" r:id="rId89"/>
    <p:sldId id="403" r:id="rId90"/>
    <p:sldId id="404" r:id="rId91"/>
    <p:sldId id="406" r:id="rId92"/>
    <p:sldId id="590" r:id="rId93"/>
    <p:sldId id="591" r:id="rId94"/>
    <p:sldId id="592" r:id="rId95"/>
    <p:sldId id="407" r:id="rId96"/>
    <p:sldId id="408" r:id="rId97"/>
    <p:sldId id="412" r:id="rId98"/>
    <p:sldId id="599" r:id="rId99"/>
    <p:sldId id="597" r:id="rId100"/>
    <p:sldId id="600" r:id="rId101"/>
    <p:sldId id="603" r:id="rId102"/>
    <p:sldId id="601" r:id="rId103"/>
    <p:sldId id="593" r:id="rId104"/>
    <p:sldId id="563" r:id="rId105"/>
    <p:sldId id="564" r:id="rId106"/>
    <p:sldId id="413" r:id="rId107"/>
    <p:sldId id="373" r:id="rId108"/>
    <p:sldId id="384" r:id="rId109"/>
    <p:sldId id="387" r:id="rId110"/>
    <p:sldId id="426" r:id="rId111"/>
    <p:sldId id="575" r:id="rId112"/>
    <p:sldId id="602" r:id="rId113"/>
    <p:sldId id="420" r:id="rId114"/>
    <p:sldId id="419" r:id="rId115"/>
    <p:sldId id="433" r:id="rId116"/>
    <p:sldId id="515" r:id="rId117"/>
    <p:sldId id="418" r:id="rId118"/>
    <p:sldId id="434" r:id="rId119"/>
    <p:sldId id="421" r:id="rId120"/>
    <p:sldId id="435" r:id="rId121"/>
    <p:sldId id="424" r:id="rId122"/>
    <p:sldId id="574" r:id="rId123"/>
    <p:sldId id="573" r:id="rId124"/>
    <p:sldId id="572" r:id="rId125"/>
    <p:sldId id="571" r:id="rId126"/>
    <p:sldId id="570" r:id="rId127"/>
    <p:sldId id="604" r:id="rId128"/>
    <p:sldId id="432" r:id="rId129"/>
    <p:sldId id="569" r:id="rId130"/>
    <p:sldId id="429" r:id="rId131"/>
    <p:sldId id="430" r:id="rId132"/>
    <p:sldId id="576" r:id="rId133"/>
    <p:sldId id="440" r:id="rId134"/>
    <p:sldId id="577" r:id="rId135"/>
    <p:sldId id="442" r:id="rId136"/>
    <p:sldId id="445" r:id="rId137"/>
    <p:sldId id="446" r:id="rId138"/>
    <p:sldId id="605" r:id="rId139"/>
    <p:sldId id="448" r:id="rId140"/>
    <p:sldId id="451" r:id="rId141"/>
    <p:sldId id="606" r:id="rId142"/>
    <p:sldId id="453" r:id="rId143"/>
    <p:sldId id="454" r:id="rId144"/>
    <p:sldId id="455" r:id="rId145"/>
    <p:sldId id="607" r:id="rId146"/>
    <p:sldId id="457" r:id="rId147"/>
    <p:sldId id="464" r:id="rId148"/>
    <p:sldId id="459" r:id="rId149"/>
    <p:sldId id="463" r:id="rId150"/>
    <p:sldId id="460" r:id="rId151"/>
    <p:sldId id="462" r:id="rId152"/>
    <p:sldId id="461" r:id="rId153"/>
    <p:sldId id="465" r:id="rId154"/>
    <p:sldId id="470" r:id="rId155"/>
    <p:sldId id="471" r:id="rId156"/>
    <p:sldId id="472" r:id="rId157"/>
    <p:sldId id="473" r:id="rId158"/>
    <p:sldId id="466" r:id="rId159"/>
    <p:sldId id="468" r:id="rId160"/>
    <p:sldId id="467" r:id="rId161"/>
    <p:sldId id="469" r:id="rId162"/>
    <p:sldId id="474" r:id="rId163"/>
    <p:sldId id="475" r:id="rId164"/>
    <p:sldId id="477" r:id="rId165"/>
    <p:sldId id="478" r:id="rId166"/>
    <p:sldId id="479" r:id="rId167"/>
    <p:sldId id="480" r:id="rId168"/>
    <p:sldId id="481" r:id="rId169"/>
    <p:sldId id="482" r:id="rId170"/>
    <p:sldId id="483" r:id="rId171"/>
    <p:sldId id="484" r:id="rId172"/>
    <p:sldId id="485" r:id="rId173"/>
    <p:sldId id="486" r:id="rId174"/>
    <p:sldId id="487" r:id="rId175"/>
    <p:sldId id="488" r:id="rId176"/>
    <p:sldId id="490" r:id="rId177"/>
    <p:sldId id="489" r:id="rId178"/>
    <p:sldId id="492" r:id="rId179"/>
    <p:sldId id="500" r:id="rId180"/>
    <p:sldId id="493" r:id="rId181"/>
    <p:sldId id="494" r:id="rId182"/>
    <p:sldId id="518" r:id="rId183"/>
    <p:sldId id="496" r:id="rId184"/>
    <p:sldId id="497" r:id="rId185"/>
    <p:sldId id="584" r:id="rId186"/>
    <p:sldId id="503" r:id="rId187"/>
    <p:sldId id="519" r:id="rId188"/>
    <p:sldId id="505" r:id="rId189"/>
    <p:sldId id="506" r:id="rId190"/>
    <p:sldId id="520" r:id="rId191"/>
    <p:sldId id="507" r:id="rId192"/>
    <p:sldId id="579" r:id="rId193"/>
    <p:sldId id="512" r:id="rId194"/>
    <p:sldId id="509" r:id="rId195"/>
    <p:sldId id="510" r:id="rId196"/>
    <p:sldId id="580" r:id="rId197"/>
    <p:sldId id="521" r:id="rId198"/>
    <p:sldId id="523" r:id="rId199"/>
    <p:sldId id="526" r:id="rId200"/>
    <p:sldId id="524" r:id="rId201"/>
    <p:sldId id="525" r:id="rId202"/>
    <p:sldId id="527" r:id="rId203"/>
    <p:sldId id="528" r:id="rId204"/>
    <p:sldId id="529" r:id="rId205"/>
    <p:sldId id="531" r:id="rId206"/>
    <p:sldId id="530" r:id="rId207"/>
    <p:sldId id="532" r:id="rId208"/>
    <p:sldId id="533" r:id="rId209"/>
    <p:sldId id="534" r:id="rId210"/>
    <p:sldId id="535" r:id="rId211"/>
    <p:sldId id="536" r:id="rId212"/>
    <p:sldId id="537" r:id="rId213"/>
    <p:sldId id="538" r:id="rId214"/>
    <p:sldId id="539" r:id="rId215"/>
    <p:sldId id="540" r:id="rId216"/>
    <p:sldId id="541" r:id="rId217"/>
    <p:sldId id="542" r:id="rId218"/>
    <p:sldId id="543" r:id="rId219"/>
    <p:sldId id="544" r:id="rId220"/>
    <p:sldId id="545" r:id="rId221"/>
    <p:sldId id="546" r:id="rId222"/>
    <p:sldId id="547" r:id="rId223"/>
    <p:sldId id="552" r:id="rId224"/>
    <p:sldId id="551" r:id="rId225"/>
    <p:sldId id="549" r:id="rId226"/>
    <p:sldId id="550" r:id="rId227"/>
    <p:sldId id="553" r:id="rId228"/>
    <p:sldId id="554" r:id="rId229"/>
    <p:sldId id="555" r:id="rId230"/>
    <p:sldId id="582" r:id="rId231"/>
    <p:sldId id="583" r:id="rId232"/>
    <p:sldId id="556" r:id="rId233"/>
    <p:sldId id="557" r:id="rId234"/>
    <p:sldId id="559" r:id="rId235"/>
    <p:sldId id="560" r:id="rId236"/>
    <p:sldId id="581" r:id="rId237"/>
    <p:sldId id="561" r:id="rId238"/>
    <p:sldId id="562" r:id="rId239"/>
    <p:sldId id="307" r:id="rId240"/>
    <p:sldId id="308" r:id="rId241"/>
    <p:sldId id="309" r:id="rId242"/>
    <p:sldId id="310" r:id="rId243"/>
    <p:sldId id="311" r:id="rId244"/>
    <p:sldId id="312" r:id="rId245"/>
    <p:sldId id="313" r:id="rId246"/>
    <p:sldId id="314" r:id="rId247"/>
    <p:sldId id="315" r:id="rId248"/>
  </p:sldIdLst>
  <p:sldSz cx="12188825" cy="6858000"/>
  <p:notesSz cx="6858000" cy="9144000"/>
  <p:embeddedFontLst>
    <p:embeddedFont>
      <p:font typeface="DM Mono" panose="020B0509040201040103" pitchFamily="49" charset="77"/>
      <p:regular r:id="rId250"/>
      <p:italic r:id="rId251"/>
    </p:embeddedFont>
    <p:embeddedFont>
      <p:font typeface="DM Mono Medium" panose="020F0502020204030204" pitchFamily="34" charset="0"/>
      <p:regular r:id="rId252"/>
      <p:italic r:id="rId253"/>
    </p:embeddedFont>
    <p:embeddedFont>
      <p:font typeface="DM Sans" pitchFamily="2" charset="77"/>
      <p:regular r:id="rId254"/>
      <p:bold r:id="rId255"/>
      <p:italic r:id="rId256"/>
      <p:boldItalic r:id="rId257"/>
    </p:embeddedFont>
    <p:embeddedFont>
      <p:font typeface="DM Sans Medium" pitchFamily="2" charset="77"/>
      <p:regular r:id="rId258"/>
      <p:bold r:id="rId259"/>
      <p:italic r:id="rId260"/>
      <p:boldItalic r:id="rId261"/>
    </p:embeddedFont>
    <p:embeddedFont>
      <p:font typeface="Impact" panose="020B0806030902050204" pitchFamily="34" charset="0"/>
      <p:regular r:id="rId262"/>
    </p:embeddedFont>
    <p:embeddedFont>
      <p:font typeface="Inter" panose="02000503000000020004" pitchFamily="2" charset="0"/>
      <p:regular r:id="rId263"/>
      <p:bold r:id="rId264"/>
    </p:embeddedFont>
    <p:embeddedFont>
      <p:font typeface="Nothing You Could Do" panose="02000000000000000000" pitchFamily="2" charset="0"/>
      <p:regular r:id="rId2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341"/>
            <p14:sldId id="342"/>
            <p14:sldId id="344"/>
            <p14:sldId id="345"/>
            <p14:sldId id="369"/>
            <p14:sldId id="368"/>
            <p14:sldId id="349"/>
            <p14:sldId id="348"/>
          </p14:sldIdLst>
        </p14:section>
        <p14:section name="The bug - 5 mins (7:30)" id="{C14D927E-9464-7041-905F-4805733AF566}">
          <p14:sldIdLst>
            <p14:sldId id="276"/>
            <p14:sldId id="353"/>
            <p14:sldId id="355"/>
            <p14:sldId id="257"/>
            <p14:sldId id="258"/>
            <p14:sldId id="259"/>
            <p14:sldId id="354"/>
            <p14:sldId id="260"/>
            <p14:sldId id="261"/>
            <p14:sldId id="262"/>
            <p14:sldId id="263"/>
            <p14:sldId id="264"/>
            <p14:sldId id="265"/>
            <p14:sldId id="359"/>
            <p14:sldId id="325"/>
            <p14:sldId id="333"/>
            <p14:sldId id="330"/>
            <p14:sldId id="332"/>
            <p14:sldId id="360"/>
            <p14:sldId id="364"/>
            <p14:sldId id="267"/>
            <p14:sldId id="361"/>
            <p14:sldId id="362"/>
            <p14:sldId id="277"/>
            <p14:sldId id="318"/>
            <p14:sldId id="363"/>
            <p14:sldId id="320"/>
            <p14:sldId id="356"/>
            <p14:sldId id="357"/>
            <p14:sldId id="358"/>
            <p14:sldId id="566"/>
            <p14:sldId id="326"/>
            <p14:sldId id="270"/>
            <p14:sldId id="271"/>
            <p14:sldId id="272"/>
            <p14:sldId id="273"/>
            <p14:sldId id="275"/>
          </p14:sldIdLst>
        </p14:section>
        <p14:section name="The test" id="{652D6630-AD7F-CC4B-98BF-78CD76FD9303}">
          <p14:sldIdLst>
            <p14:sldId id="585"/>
            <p14:sldId id="587"/>
            <p14:sldId id="588"/>
            <p14:sldId id="278"/>
            <p14:sldId id="589"/>
            <p14:sldId id="383"/>
            <p14:sldId id="389"/>
            <p14:sldId id="390"/>
            <p14:sldId id="382"/>
            <p14:sldId id="378"/>
            <p14:sldId id="379"/>
            <p14:sldId id="380"/>
            <p14:sldId id="381"/>
            <p14:sldId id="286"/>
            <p14:sldId id="287"/>
            <p14:sldId id="288"/>
            <p14:sldId id="289"/>
            <p14:sldId id="290"/>
            <p14:sldId id="351"/>
            <p14:sldId id="338"/>
            <p14:sldId id="297"/>
            <p14:sldId id="298"/>
            <p14:sldId id="299"/>
            <p14:sldId id="365"/>
            <p14:sldId id="340"/>
            <p14:sldId id="567"/>
            <p14:sldId id="301"/>
            <p14:sldId id="370"/>
            <p14:sldId id="391"/>
            <p14:sldId id="568"/>
            <p14:sldId id="372"/>
            <p14:sldId id="392"/>
            <p14:sldId id="396"/>
            <p14:sldId id="411"/>
            <p14:sldId id="398"/>
            <p14:sldId id="397"/>
            <p14:sldId id="399"/>
            <p14:sldId id="400"/>
            <p14:sldId id="401"/>
            <p14:sldId id="402"/>
            <p14:sldId id="409"/>
            <p14:sldId id="410"/>
            <p14:sldId id="403"/>
            <p14:sldId id="404"/>
            <p14:sldId id="406"/>
            <p14:sldId id="590"/>
            <p14:sldId id="591"/>
            <p14:sldId id="592"/>
            <p14:sldId id="407"/>
            <p14:sldId id="408"/>
          </p14:sldIdLst>
        </p14:section>
        <p14:section name="Code Example" id="{175FE5B8-5047-9E4D-AA14-521C08E19BAB}">
          <p14:sldIdLst>
            <p14:sldId id="412"/>
            <p14:sldId id="599"/>
            <p14:sldId id="597"/>
            <p14:sldId id="600"/>
            <p14:sldId id="603"/>
            <p14:sldId id="601"/>
            <p14:sldId id="593"/>
            <p14:sldId id="563"/>
            <p14:sldId id="564"/>
            <p14:sldId id="413"/>
            <p14:sldId id="373"/>
            <p14:sldId id="384"/>
            <p14:sldId id="387"/>
            <p14:sldId id="426"/>
            <p14:sldId id="575"/>
            <p14:sldId id="602"/>
            <p14:sldId id="420"/>
            <p14:sldId id="419"/>
            <p14:sldId id="433"/>
            <p14:sldId id="515"/>
            <p14:sldId id="418"/>
            <p14:sldId id="434"/>
            <p14:sldId id="421"/>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464"/>
            <p14:sldId id="459"/>
            <p14:sldId id="463"/>
            <p14:sldId id="460"/>
            <p14:sldId id="462"/>
            <p14:sldId id="461"/>
            <p14:sldId id="465"/>
            <p14:sldId id="470"/>
            <p14:sldId id="471"/>
            <p14:sldId id="472"/>
            <p14:sldId id="473"/>
            <p14:sldId id="466"/>
            <p14:sldId id="468"/>
            <p14:sldId id="467"/>
            <p14:sldId id="469"/>
            <p14:sldId id="474"/>
            <p14:sldId id="475"/>
            <p14:sldId id="477"/>
            <p14:sldId id="478"/>
            <p14:sldId id="479"/>
            <p14:sldId id="480"/>
            <p14:sldId id="481"/>
            <p14:sldId id="482"/>
            <p14:sldId id="483"/>
            <p14:sldId id="484"/>
            <p14:sldId id="485"/>
            <p14:sldId id="486"/>
            <p14:sldId id="487"/>
            <p14:sldId id="488"/>
            <p14:sldId id="490"/>
            <p14:sldId id="489"/>
            <p14:sldId id="492"/>
            <p14:sldId id="500"/>
            <p14:sldId id="493"/>
            <p14:sldId id="494"/>
            <p14:sldId id="518"/>
            <p14:sldId id="496"/>
            <p14:sldId id="497"/>
            <p14:sldId id="584"/>
            <p14:sldId id="503"/>
            <p14:sldId id="519"/>
            <p14:sldId id="505"/>
            <p14:sldId id="506"/>
            <p14:sldId id="520"/>
            <p14:sldId id="507"/>
            <p14:sldId id="579"/>
            <p14:sldId id="512"/>
            <p14:sldId id="509"/>
            <p14:sldId id="510"/>
            <p14:sldId id="580"/>
            <p14:sldId id="521"/>
            <p14:sldId id="523"/>
            <p14:sldId id="526"/>
            <p14:sldId id="524"/>
            <p14:sldId id="525"/>
            <p14:sldId id="527"/>
            <p14:sldId id="528"/>
            <p14:sldId id="529"/>
            <p14:sldId id="531"/>
            <p14:sldId id="530"/>
            <p14:sldId id="532"/>
            <p14:sldId id="533"/>
            <p14:sldId id="534"/>
            <p14:sldId id="535"/>
            <p14:sldId id="536"/>
            <p14:sldId id="537"/>
            <p14:sldId id="538"/>
            <p14:sldId id="539"/>
            <p14:sldId id="540"/>
            <p14:sldId id="541"/>
            <p14:sldId id="542"/>
            <p14:sldId id="543"/>
            <p14:sldId id="544"/>
            <p14:sldId id="545"/>
            <p14:sldId id="546"/>
            <p14:sldId id="547"/>
            <p14:sldId id="552"/>
            <p14:sldId id="551"/>
            <p14:sldId id="549"/>
            <p14:sldId id="550"/>
            <p14:sldId id="553"/>
            <p14:sldId id="554"/>
            <p14:sldId id="555"/>
            <p14:sldId id="582"/>
            <p14:sldId id="583"/>
            <p14:sldId id="556"/>
            <p14:sldId id="557"/>
            <p14:sldId id="559"/>
            <p14:sldId id="560"/>
            <p14:sldId id="581"/>
            <p14:sldId id="561"/>
            <p14:sldId id="562"/>
            <p14:sldId id="307"/>
          </p14:sldIdLst>
        </p14:section>
        <p14:section name="Unused slides" id="{0224A10C-9B3A-BD44-9629-260EA2B90369}">
          <p14:sldIdLst>
            <p14:sldId id="308"/>
            <p14:sldId id="309"/>
            <p14:sldId id="310"/>
            <p14:sldId id="311"/>
            <p14:sldId id="312"/>
            <p14:sldId id="313"/>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16047"/>
    <a:srgbClr val="0086B3"/>
    <a:srgbClr val="795DA3"/>
    <a:srgbClr val="FFC000"/>
    <a:srgbClr val="85DDB5"/>
    <a:srgbClr val="00B0F0"/>
    <a:srgbClr val="00B6E0"/>
    <a:srgbClr val="BFE8F1"/>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6AE26-5EB4-0549-94D9-81324903284B}" v="1267" dt="2022-05-31T23:50:01.787"/>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658"/>
    <p:restoredTop sz="95680"/>
  </p:normalViewPr>
  <p:slideViewPr>
    <p:cSldViewPr snapToGrid="0" snapToObjects="1">
      <p:cViewPr>
        <p:scale>
          <a:sx n="72" d="100"/>
          <a:sy n="72" d="100"/>
        </p:scale>
        <p:origin x="376" y="968"/>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10.fntdata"/><Relationship Id="rId23" Type="http://schemas.openxmlformats.org/officeDocument/2006/relationships/slide" Target="slides/slide22.xml"/><Relationship Id="rId119" Type="http://schemas.openxmlformats.org/officeDocument/2006/relationships/slide" Target="slides/slide118.xml"/><Relationship Id="rId270" Type="http://schemas.microsoft.com/office/2015/10/relationships/revisionInfo" Target="revisionInfo.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11.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font" Target="fonts/font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12.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2.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13.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14.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5.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font" Target="fonts/font16.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6.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7.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8069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2947105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1483620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67893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1401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4911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6092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485423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717827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1315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68884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036919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16059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5886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33874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30557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134293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5723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020091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76519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1093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3941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609790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49954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2088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05121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94093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76139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216050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38402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55433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61476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628399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3486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706133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335411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93316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527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11200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79145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34732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19321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911357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89661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050536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23128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315964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1073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873622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18036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744974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07825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659993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638900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45418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39293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120137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39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04016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584402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590451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050059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610163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20036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946659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24798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578103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0562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387522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072537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453022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155749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28580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846059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297287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747504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829085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988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extLst>
      <p:ext uri="{BB962C8B-B14F-4D97-AF65-F5344CB8AC3E}">
        <p14:creationId xmlns:p14="http://schemas.microsoft.com/office/powerpoint/2010/main" val="330768042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474327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832474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456997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948544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31379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dirty="0">
                <a:solidFill>
                  <a:schemeClr val="dk1"/>
                </a:solidFill>
              </a:rPr>
              <a:t>-Lucky to be working on the Clickstream team, which means we help analyze user events. </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1" dirty="0">
                <a:solidFill>
                  <a:schemeClr val="dk1"/>
                </a:solidFill>
              </a:rPr>
              <a:t> - With a team passionate about quality software</a:t>
            </a:r>
            <a:endParaRPr sz="1000" b="1"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b="1" dirty="0">
                <a:solidFill>
                  <a:schemeClr val="dk1"/>
                </a:solidFill>
              </a:rPr>
              <a:t>Already had some testing infrastructure set up</a:t>
            </a:r>
            <a:endParaRPr sz="1000" b="1"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Automated testing for data pipelines is HARD</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Lots of integration points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Dealing with large amounts of data</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err="1">
                <a:solidFill>
                  <a:schemeClr val="dk1"/>
                </a:solidFill>
              </a:rPr>
              <a:t>pySpark</a:t>
            </a:r>
            <a:r>
              <a:rPr lang="en" sz="1000" b="1" dirty="0">
                <a:solidFill>
                  <a:schemeClr val="dk1"/>
                </a:solidFill>
              </a:rPr>
              <a:t> isn’t optimized for working with small datasets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Can be costly to run </a:t>
            </a:r>
            <a:r>
              <a:rPr lang="en" sz="1000" b="1" dirty="0" err="1">
                <a:solidFill>
                  <a:schemeClr val="dk1"/>
                </a:solidFill>
              </a:rPr>
              <a:t>pySpark</a:t>
            </a:r>
            <a:r>
              <a:rPr lang="en" sz="1000" b="1" dirty="0">
                <a:solidFill>
                  <a:schemeClr val="dk1"/>
                </a:solidFill>
              </a:rPr>
              <a:t> many times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err="1">
                <a:solidFill>
                  <a:schemeClr val="dk1"/>
                </a:solidFill>
              </a:rPr>
              <a:t>Dataframes</a:t>
            </a:r>
            <a:r>
              <a:rPr lang="en" sz="1000" b="1" dirty="0">
                <a:solidFill>
                  <a:schemeClr val="dk1"/>
                </a:solidFill>
              </a:rPr>
              <a:t> with many columns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Often multiple sources of inputs and outputs</a:t>
            </a:r>
            <a:endParaRPr dirty="0"/>
          </a:p>
        </p:txBody>
      </p:sp>
    </p:spTree>
    <p:extLst>
      <p:ext uri="{BB962C8B-B14F-4D97-AF65-F5344CB8AC3E}">
        <p14:creationId xmlns:p14="http://schemas.microsoft.com/office/powerpoint/2010/main" val="123006648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chemeClr val="dk1"/>
                </a:solidFill>
              </a:rPr>
              <a:t>-Lucky to be working on the Clickstream team, which means we help analyze user events. </a:t>
            </a: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1">
                <a:solidFill>
                  <a:schemeClr val="dk1"/>
                </a:solidFill>
              </a:rPr>
              <a:t> - With a team passionate about quality software</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Already had some testing infrastructure set up</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Automated testing for data pipelines is HARD</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Lots of integration points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Dealing with large amounts of data</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pySpark isn’t optimized for working with small datasets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Can be costly to run pySpark many times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Dataframes with many columns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Often multiple sources of inputs and out puts</a:t>
            </a:r>
            <a:endParaRPr/>
          </a:p>
        </p:txBody>
      </p:sp>
    </p:spTree>
    <p:extLst>
      <p:ext uri="{BB962C8B-B14F-4D97-AF65-F5344CB8AC3E}">
        <p14:creationId xmlns:p14="http://schemas.microsoft.com/office/powerpoint/2010/main" val="349594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726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147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dirty="0">
                <a:solidFill>
                  <a:schemeClr val="dk1"/>
                </a:solidFill>
              </a:rPr>
              <a:t>-Lucky to be working on the Clickstream team, which means we help analyze user events. </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1" dirty="0">
                <a:solidFill>
                  <a:schemeClr val="dk1"/>
                </a:solidFill>
              </a:rPr>
              <a:t> - With a team passionate about quality software</a:t>
            </a:r>
            <a:endParaRPr sz="1000" b="1"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b="1" dirty="0">
                <a:solidFill>
                  <a:schemeClr val="dk1"/>
                </a:solidFill>
              </a:rPr>
              <a:t>Already had some testing infrastructure set up</a:t>
            </a:r>
            <a:endParaRPr sz="1000" b="1"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Automated testing for data pipelines is HARD</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Lots of integration points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Dealing with large amounts of data</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err="1">
                <a:solidFill>
                  <a:schemeClr val="dk1"/>
                </a:solidFill>
              </a:rPr>
              <a:t>pySpark</a:t>
            </a:r>
            <a:r>
              <a:rPr lang="en" sz="1000" b="1" dirty="0">
                <a:solidFill>
                  <a:schemeClr val="dk1"/>
                </a:solidFill>
              </a:rPr>
              <a:t> isn’t optimized for working with small datasets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Can be costly to run </a:t>
            </a:r>
            <a:r>
              <a:rPr lang="en" sz="1000" b="1" dirty="0" err="1">
                <a:solidFill>
                  <a:schemeClr val="dk1"/>
                </a:solidFill>
              </a:rPr>
              <a:t>pySpark</a:t>
            </a:r>
            <a:r>
              <a:rPr lang="en" sz="1000" b="1" dirty="0">
                <a:solidFill>
                  <a:schemeClr val="dk1"/>
                </a:solidFill>
              </a:rPr>
              <a:t> many times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err="1">
                <a:solidFill>
                  <a:schemeClr val="dk1"/>
                </a:solidFill>
              </a:rPr>
              <a:t>Dataframes</a:t>
            </a:r>
            <a:r>
              <a:rPr lang="en" sz="1000" b="1" dirty="0">
                <a:solidFill>
                  <a:schemeClr val="dk1"/>
                </a:solidFill>
              </a:rPr>
              <a:t> with many columns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Often multiple sources of inputs and outputs</a:t>
            </a:r>
            <a:endParaRPr dirty="0"/>
          </a:p>
        </p:txBody>
      </p:sp>
    </p:spTree>
    <p:extLst>
      <p:ext uri="{BB962C8B-B14F-4D97-AF65-F5344CB8AC3E}">
        <p14:creationId xmlns:p14="http://schemas.microsoft.com/office/powerpoint/2010/main" val="61218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extLst>
      <p:ext uri="{BB962C8B-B14F-4D97-AF65-F5344CB8AC3E}">
        <p14:creationId xmlns:p14="http://schemas.microsoft.com/office/powerpoint/2010/main" val="215748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DBT is the Data Build Tool</a:t>
            </a:r>
            <a:endParaRPr/>
          </a:p>
          <a:p>
            <a:pPr marL="0" lvl="0" indent="0" algn="l" rtl="0">
              <a:spcBef>
                <a:spcPts val="0"/>
              </a:spcBef>
              <a:spcAft>
                <a:spcPts val="0"/>
              </a:spcAft>
              <a:buNone/>
            </a:pPr>
            <a:endParaRPr/>
          </a:p>
          <a:p>
            <a:pPr marL="0" lvl="0" indent="0" algn="l" rtl="0">
              <a:spcBef>
                <a:spcPts val="0"/>
              </a:spcBef>
              <a:spcAft>
                <a:spcPts val="0"/>
              </a:spcAft>
              <a:buNone/>
            </a:pPr>
            <a:r>
              <a:rPr lang="en"/>
              <a:t>It is traditionally an ELT tool that allows you to transform data in your warehouse, but it has a bunch of features that also make it useful for ETL too. </a:t>
            </a:r>
            <a:endParaRPr/>
          </a:p>
          <a:p>
            <a:pPr marL="0" lvl="0" indent="0" algn="l" rtl="0">
              <a:spcBef>
                <a:spcPts val="0"/>
              </a:spcBef>
              <a:spcAft>
                <a:spcPts val="0"/>
              </a:spcAft>
              <a:buNone/>
            </a:pPr>
            <a:endParaRPr/>
          </a:p>
          <a:p>
            <a:pPr marL="0" lvl="0" indent="0" algn="l" rtl="0">
              <a:spcBef>
                <a:spcPts val="0"/>
              </a:spcBef>
              <a:spcAft>
                <a:spcPts val="0"/>
              </a:spcAft>
              <a:buNone/>
            </a:pPr>
            <a:r>
              <a:rPr lang="en"/>
              <a:t>In this specific case, it allows us to place checks on our output datasets in production and set alerts on that output.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extLst>
      <p:ext uri="{BB962C8B-B14F-4D97-AF65-F5344CB8AC3E}">
        <p14:creationId xmlns:p14="http://schemas.microsoft.com/office/powerpoint/2010/main" val="3030830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extLst>
      <p:ext uri="{BB962C8B-B14F-4D97-AF65-F5344CB8AC3E}">
        <p14:creationId xmlns:p14="http://schemas.microsoft.com/office/powerpoint/2010/main" val="1365347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extLst>
      <p:ext uri="{BB962C8B-B14F-4D97-AF65-F5344CB8AC3E}">
        <p14:creationId xmlns:p14="http://schemas.microsoft.com/office/powerpoint/2010/main" val="277711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2697156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509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429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564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chemeClr val="dk1"/>
                </a:solidFill>
              </a:rPr>
              <a:t>-Lucky to be working on the Clickstream team, which means we help analyze user events. </a:t>
            </a: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1">
                <a:solidFill>
                  <a:schemeClr val="dk1"/>
                </a:solidFill>
              </a:rPr>
              <a:t> - With a team passionate about quality software</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Already had some testing infrastructure set up</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Automated testing for data pipelines is HARD</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Lots of integration points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Dealing with large amounts of data</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pySpark isn’t optimized for working with small datasets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Can be costly to run pySpark many times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Dataframes with many columns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Often multiple sources of inputs and out puts</a:t>
            </a:r>
            <a:endParaRPr/>
          </a:p>
        </p:txBody>
      </p:sp>
    </p:spTree>
    <p:extLst>
      <p:ext uri="{BB962C8B-B14F-4D97-AF65-F5344CB8AC3E}">
        <p14:creationId xmlns:p14="http://schemas.microsoft.com/office/powerpoint/2010/main" val="30316151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944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dirty="0">
                <a:solidFill>
                  <a:schemeClr val="dk1"/>
                </a:solidFill>
              </a:rPr>
              <a:t>Efficient tests are: Fast, Confidence Inspiring, Reproducible and easy to write</a:t>
            </a:r>
            <a:endParaRPr sz="1000" b="1"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The easiest tests to write are the ones that are set up for you.</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39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200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1002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6082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a:solidFill>
                  <a:schemeClr val="lt2"/>
                </a:solidFill>
                <a:latin typeface="DM Mono"/>
                <a:ea typeface="DM Mono"/>
                <a:cs typeface="DM Mono"/>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a:solidFill>
                  <a:srgbClr val="666666"/>
                </a:solidFill>
                <a:latin typeface="DM Mono"/>
                <a:ea typeface="DM Mono"/>
                <a:cs typeface="DM Mono"/>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i="0" u="none" strike="noStrike" cap="none">
                <a:solidFill>
                  <a:schemeClr val="lt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1">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a:solidFill>
                  <a:schemeClr val="lt2"/>
                </a:solidFill>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a:solidFill>
                  <a:schemeClr val="lt1"/>
                </a:solidFill>
                <a:latin typeface="DM Sans"/>
                <a:ea typeface="DM Sans"/>
                <a:cs typeface="DM Sans"/>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a:solidFill>
                  <a:schemeClr val="dk1"/>
                </a:solidFill>
                <a:latin typeface="DM Sans"/>
                <a:ea typeface="DM Sans"/>
                <a:cs typeface="DM Sans"/>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2.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3.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9.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0.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9.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0.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9.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3.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4.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0.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1.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3.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7.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8.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9.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0.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5.sv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0.xml"/></Relationships>
</file>

<file path=ppt/slides/_rels/slide2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7.xml"/><Relationship Id="rId1" Type="http://schemas.openxmlformats.org/officeDocument/2006/relationships/slideLayout" Target="../slideLayouts/slideLayout57.xm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0.xml"/><Relationship Id="rId5" Type="http://schemas.openxmlformats.org/officeDocument/2006/relationships/image" Target="../media/image46.sv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1.sv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50.sv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0.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0.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0.jp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A story told with code</a:t>
            </a:r>
            <a:endParaRPr/>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Software Developer, Yelp</a:t>
            </a:r>
            <a:endParaRPr/>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pic>
        <p:nvPicPr>
          <p:cNvPr id="5" name="Picture 4" descr="Graphical user interface, application, Teams&#10;&#10;Description automatically generated">
            <a:extLst>
              <a:ext uri="{FF2B5EF4-FFF2-40B4-BE49-F238E27FC236}">
                <a16:creationId xmlns:a16="http://schemas.microsoft.com/office/drawing/2014/main" id="{363D030A-2F3F-038A-F09E-68961AB510A9}"/>
              </a:ext>
            </a:extLst>
          </p:cNvPr>
          <p:cNvPicPr>
            <a:picLocks noChangeAspect="1"/>
          </p:cNvPicPr>
          <p:nvPr/>
        </p:nvPicPr>
        <p:blipFill>
          <a:blip r:embed="rId3"/>
          <a:stretch>
            <a:fillRect/>
          </a:stretch>
        </p:blipFill>
        <p:spPr>
          <a:xfrm>
            <a:off x="1070974" y="675475"/>
            <a:ext cx="10007600" cy="46736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Sans" pitchFamily="2" charset="77"/>
              </a:rPr>
              <a:t>1</a:t>
            </a:r>
            <a:r>
              <a:rPr lang="en-US" sz="4800" dirty="0">
                <a:solidFill>
                  <a:schemeClr val="bg1"/>
                </a:solidFill>
                <a:latin typeface="DM Sans" pitchFamily="2" charset="77"/>
              </a:rPr>
              <a:t> </a:t>
            </a:r>
          </a:p>
          <a:p>
            <a:pPr algn="ctr"/>
            <a:r>
              <a:rPr lang="en-US" sz="2400" dirty="0">
                <a:solidFill>
                  <a:schemeClr val="bg1"/>
                </a:solidFill>
                <a:latin typeface="DM Sans" pitchFamily="2"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23514" cy="584775"/>
          </a:xfrm>
          <a:prstGeom prst="rect">
            <a:avLst/>
          </a:prstGeom>
          <a:noFill/>
        </p:spPr>
        <p:txBody>
          <a:bodyPr wrap="none" rtlCol="0">
            <a:spAutoFit/>
          </a:bodyPr>
          <a:lstStyle/>
          <a:p>
            <a:r>
              <a:rPr lang="en-US" sz="3200" dirty="0">
                <a:latin typeface="DM Sans" pitchFamily="2"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46570" cy="461665"/>
          </a:xfrm>
          <a:prstGeom prst="rect">
            <a:avLst/>
          </a:prstGeom>
          <a:noFill/>
        </p:spPr>
        <p:txBody>
          <a:bodyPr wrap="none" rtlCol="0">
            <a:spAutoFit/>
          </a:bodyPr>
          <a:lstStyle/>
          <a:p>
            <a:r>
              <a:rPr lang="en-US" sz="2400" dirty="0">
                <a:latin typeface="DM Sans" pitchFamily="2"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192484" y="2254524"/>
            <a:ext cx="1244251" cy="1569660"/>
          </a:xfrm>
          <a:prstGeom prst="rect">
            <a:avLst/>
          </a:prstGeom>
          <a:noFill/>
        </p:spPr>
        <p:txBody>
          <a:bodyPr wrap="none" rtlCol="0">
            <a:spAutoFit/>
          </a:bodyPr>
          <a:lstStyle/>
          <a:p>
            <a:pPr algn="ctr"/>
            <a:r>
              <a:rPr lang="en-US" sz="7200" b="1" dirty="0">
                <a:latin typeface="DM Sans" pitchFamily="2" charset="77"/>
              </a:rPr>
              <a:t>1 </a:t>
            </a:r>
          </a:p>
          <a:p>
            <a:pPr algn="ctr"/>
            <a:r>
              <a:rPr lang="en-US" sz="2400" b="1" dirty="0">
                <a:latin typeface="DM Sans" pitchFamily="2"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Sans" pitchFamily="2" charset="77"/>
              </a:rPr>
              <a:t>0</a:t>
            </a:r>
            <a:r>
              <a:rPr lang="en-US" sz="4800" dirty="0">
                <a:solidFill>
                  <a:schemeClr val="bg2"/>
                </a:solidFill>
                <a:latin typeface="DM Sans" pitchFamily="2" charset="77"/>
              </a:rPr>
              <a:t> </a:t>
            </a:r>
          </a:p>
          <a:p>
            <a:pPr algn="ctr"/>
            <a:r>
              <a:rPr lang="en-US" sz="2400" dirty="0" err="1">
                <a:solidFill>
                  <a:schemeClr val="bg2"/>
                </a:solidFill>
                <a:latin typeface="DM Sans" pitchFamily="2" charset="77"/>
              </a:rPr>
              <a:t>Checkins</a:t>
            </a:r>
            <a:endParaRPr lang="en-US" sz="2400" dirty="0">
              <a:solidFill>
                <a:schemeClr val="bg2"/>
              </a:solidFill>
              <a:latin typeface="DM Sans" pitchFamily="2"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Sans" pitchFamily="2" charset="77"/>
              </a:rPr>
              <a:t>1</a:t>
            </a:r>
            <a:r>
              <a:rPr lang="en-US" sz="4800" dirty="0">
                <a:solidFill>
                  <a:schemeClr val="bg1"/>
                </a:solidFill>
                <a:latin typeface="DM Sans" pitchFamily="2" charset="77"/>
              </a:rPr>
              <a:t> </a:t>
            </a:r>
          </a:p>
          <a:p>
            <a:pPr algn="ctr"/>
            <a:r>
              <a:rPr lang="en-US" sz="2400" dirty="0">
                <a:solidFill>
                  <a:schemeClr val="bg1"/>
                </a:solidFill>
                <a:latin typeface="DM Sans" pitchFamily="2" charset="77"/>
              </a:rPr>
              <a:t>Mobile Review</a:t>
            </a:r>
          </a:p>
          <a:p>
            <a:pPr algn="ctr"/>
            <a:r>
              <a:rPr lang="en-US" sz="2400" dirty="0">
                <a:solidFill>
                  <a:schemeClr val="bg1"/>
                </a:solidFill>
                <a:latin typeface="DM Sans" pitchFamily="2" charset="77"/>
              </a:rPr>
              <a:t>for </a:t>
            </a:r>
          </a:p>
          <a:p>
            <a:pPr algn="ctr"/>
            <a:r>
              <a:rPr lang="en-US" sz="2400" dirty="0">
                <a:solidFill>
                  <a:schemeClr val="bg1"/>
                </a:solidFill>
                <a:latin typeface="DM Sans" pitchFamily="2"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23514" cy="584775"/>
          </a:xfrm>
          <a:prstGeom prst="rect">
            <a:avLst/>
          </a:prstGeom>
          <a:noFill/>
        </p:spPr>
        <p:txBody>
          <a:bodyPr wrap="none" rtlCol="0">
            <a:spAutoFit/>
          </a:bodyPr>
          <a:lstStyle/>
          <a:p>
            <a:r>
              <a:rPr lang="en-US" sz="3200" dirty="0">
                <a:latin typeface="DM Sans" pitchFamily="2"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46570" cy="461665"/>
          </a:xfrm>
          <a:prstGeom prst="rect">
            <a:avLst/>
          </a:prstGeom>
          <a:noFill/>
        </p:spPr>
        <p:txBody>
          <a:bodyPr wrap="none" rtlCol="0">
            <a:spAutoFit/>
          </a:bodyPr>
          <a:lstStyle/>
          <a:p>
            <a:r>
              <a:rPr lang="en-US" sz="2400" dirty="0">
                <a:latin typeface="DM Sans" pitchFamily="2"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b="1" dirty="0">
                <a:latin typeface="DM Sans" pitchFamily="2" charset="77"/>
              </a:rPr>
              <a:t>1 </a:t>
            </a:r>
          </a:p>
          <a:p>
            <a:pPr algn="ctr"/>
            <a:r>
              <a:rPr lang="en-US" sz="2400" b="1" dirty="0">
                <a:latin typeface="DM Sans" pitchFamily="2" charset="77"/>
              </a:rPr>
              <a:t>Review</a:t>
            </a:r>
          </a:p>
          <a:p>
            <a:pPr algn="ctr"/>
            <a:r>
              <a:rPr lang="en-US" sz="2400" b="1" dirty="0">
                <a:latin typeface="DM Sans" pitchFamily="2" charset="77"/>
              </a:rPr>
              <a:t>for</a:t>
            </a:r>
          </a:p>
          <a:p>
            <a:pPr algn="ctr"/>
            <a:r>
              <a:rPr lang="en-US" sz="2400" b="1" dirty="0">
                <a:latin typeface="DM Sans" pitchFamily="2"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Sans" pitchFamily="2" charset="77"/>
              </a:rPr>
              <a:t>0</a:t>
            </a:r>
            <a:r>
              <a:rPr lang="en-US" sz="4800" dirty="0">
                <a:solidFill>
                  <a:schemeClr val="bg2"/>
                </a:solidFill>
                <a:latin typeface="DM Sans" pitchFamily="2" charset="77"/>
              </a:rPr>
              <a:t> </a:t>
            </a:r>
          </a:p>
          <a:p>
            <a:pPr algn="ctr"/>
            <a:r>
              <a:rPr lang="en-US" sz="2400" dirty="0" err="1">
                <a:solidFill>
                  <a:schemeClr val="bg2"/>
                </a:solidFill>
                <a:latin typeface="DM Sans" pitchFamily="2" charset="77"/>
              </a:rPr>
              <a:t>Checkins</a:t>
            </a:r>
            <a:endParaRPr lang="en-US" sz="2400" dirty="0">
              <a:solidFill>
                <a:schemeClr val="bg2"/>
              </a:solidFill>
              <a:latin typeface="DM Sans" pitchFamily="2" charset="77"/>
            </a:endParaRPr>
          </a:p>
          <a:p>
            <a:pPr algn="ctr"/>
            <a:r>
              <a:rPr lang="en-US" sz="2400" dirty="0">
                <a:solidFill>
                  <a:schemeClr val="bg2"/>
                </a:solidFill>
                <a:latin typeface="DM Sans" pitchFamily="2" charset="77"/>
              </a:rPr>
              <a:t>at</a:t>
            </a:r>
          </a:p>
          <a:p>
            <a:pPr algn="ctr"/>
            <a:r>
              <a:rPr lang="en-US" sz="2400" dirty="0">
                <a:solidFill>
                  <a:schemeClr val="bg2"/>
                </a:solidFill>
                <a:latin typeface="DM Sans" pitchFamily="2"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b="1" dirty="0">
                <a:solidFill>
                  <a:srgbClr val="63A35C"/>
                </a:solidFill>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b="1" dirty="0">
                <a:solidFill>
                  <a:srgbClr val="63A35C"/>
                </a:solidFill>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b="1" dirty="0">
                <a:solidFill>
                  <a:srgbClr val="63A35C"/>
                </a:solidFill>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b="1" dirty="0">
                <a:solidFill>
                  <a:srgbClr val="63A35C"/>
                </a:solidFill>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3" name="!!assertion">
            <a:extLst>
              <a:ext uri="{FF2B5EF4-FFF2-40B4-BE49-F238E27FC236}">
                <a16:creationId xmlns:a16="http://schemas.microsoft.com/office/drawing/2014/main" id="{C933C37E-32CD-5AFA-CAC9-8185A82C5703}"/>
              </a:ext>
            </a:extLst>
          </p:cNvPr>
          <p:cNvSpPr/>
          <p:nvPr/>
        </p:nvSpPr>
        <p:spPr>
          <a:xfrm>
            <a:off x="696106" y="5198375"/>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p>
        </p:txBody>
      </p:sp>
      <p:sp>
        <p:nvSpPr>
          <p:cNvPr id="10" name="TextBox 9">
            <a:extLst>
              <a:ext uri="{FF2B5EF4-FFF2-40B4-BE49-F238E27FC236}">
                <a16:creationId xmlns:a16="http://schemas.microsoft.com/office/drawing/2014/main" id="{746E1253-F183-9F19-9728-F09E98178735}"/>
              </a:ext>
            </a:extLst>
          </p:cNvPr>
          <p:cNvSpPr txBox="1"/>
          <p:nvPr/>
        </p:nvSpPr>
        <p:spPr>
          <a:xfrm>
            <a:off x="453003" y="1050992"/>
            <a:ext cx="11282818" cy="40318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sz="2000" dirty="0">
              <a:latin typeface="DM Mono" panose="020B0509040201040103" pitchFamily="49" charset="77"/>
            </a:endParaRPr>
          </a:p>
        </p:txBody>
      </p:sp>
      <p:sp>
        <p:nvSpPr>
          <p:cNvPr id="15" name="Rectangle 14">
            <a:extLst>
              <a:ext uri="{FF2B5EF4-FFF2-40B4-BE49-F238E27FC236}">
                <a16:creationId xmlns:a16="http://schemas.microsoft.com/office/drawing/2014/main" id="{7873052A-5F8E-C6A7-973F-95494EB7388E}"/>
              </a:ext>
            </a:extLst>
          </p:cNvPr>
          <p:cNvSpPr/>
          <p:nvPr/>
        </p:nvSpPr>
        <p:spPr>
          <a:xfrm>
            <a:off x="690189" y="5231048"/>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8321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3916977"/>
          </a:xfrm>
          <a:prstGeom prst="rect">
            <a:avLst/>
          </a:prstGeom>
          <a:solidFill>
            <a:schemeClr val="bg1"/>
          </a:solidFill>
        </p:spPr>
        <p:txBody>
          <a:bodyPr wrap="square">
            <a:spAutoFit/>
          </a:bodyPr>
          <a:lstStyle/>
          <a:p>
            <a:endParaRPr lang="en-CA" dirty="0">
              <a:solidFill>
                <a:srgbClr val="63A35C"/>
              </a:solidFill>
            </a:endParaRPr>
          </a:p>
          <a:p>
            <a:endParaRPr lang="en-CA" dirty="0">
              <a:solidFill>
                <a:srgbClr val="63A35C"/>
              </a:solidFill>
            </a:endParaRPr>
          </a:p>
          <a:p>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"XQfwVwDr-v0ZS3_CbbE5Xw"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"mh_-eMZ6K5RLWhZyISBhwA"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rPr>
              <a:t>nThe</a:t>
            </a:r>
            <a:r>
              <a:rPr lang="en-CA" dirty="0">
                <a:solidFill>
                  <a:srgbClr val="183691"/>
                </a:solidFill>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"2018-07-07 22:09:11"</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"7ATYjTIgM3jUlt4UM3IypQ"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"OyoGAe7OKpv6SyGZT5g77Q"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"qkRM_2X51Yqxk3btlwAQIg"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t>
            </a:r>
            <a:r>
              <a:rPr lang="en-CA" dirty="0" err="1">
                <a:solidFill>
                  <a:srgbClr val="183691"/>
                </a:solidFill>
              </a:rPr>
              <a:t>Ive</a:t>
            </a:r>
            <a:r>
              <a:rPr lang="en-CA" dirty="0">
                <a:solidFill>
                  <a:srgbClr val="183691"/>
                </a:solidFill>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rPr>
              <a:t>nFor</a:t>
            </a:r>
            <a:r>
              <a:rPr lang="en-CA" dirty="0">
                <a:solidFill>
                  <a:srgbClr val="183691"/>
                </a:solidFill>
              </a:rPr>
              <a:t> anyone who struggles to fit workouts in, the online scheduling system makes it easy to plan ahead (and </a:t>
            </a:r>
            <a:r>
              <a:rPr lang="en-CA" dirty="0" err="1">
                <a:solidFill>
                  <a:srgbClr val="183691"/>
                </a:solidFill>
              </a:rPr>
              <a:t>theres</a:t>
            </a:r>
            <a:r>
              <a:rPr lang="en-CA" dirty="0">
                <a:solidFill>
                  <a:srgbClr val="183691"/>
                </a:solidFill>
              </a:rPr>
              <a:t> no need to line up way in advanced like many gyms make you do).\n\</a:t>
            </a:r>
            <a:r>
              <a:rPr lang="en-CA" dirty="0" err="1">
                <a:solidFill>
                  <a:srgbClr val="183691"/>
                </a:solidFill>
              </a:rPr>
              <a:t>nThere</a:t>
            </a:r>
            <a:r>
              <a:rPr lang="en-CA" dirty="0">
                <a:solidFill>
                  <a:srgbClr val="183691"/>
                </a:solidFill>
              </a:rPr>
              <a:t> is no way I can write this review without giving Russell, the owner of Body Cycle, a shout out. </a:t>
            </a:r>
            <a:r>
              <a:rPr lang="en-CA" dirty="0" err="1">
                <a:solidFill>
                  <a:srgbClr val="183691"/>
                </a:solidFill>
              </a:rPr>
              <a:t>Russells</a:t>
            </a:r>
            <a:r>
              <a:rPr lang="en-CA" dirty="0">
                <a:solidFill>
                  <a:srgbClr val="183691"/>
                </a:solidFill>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rPr>
              <a:t>hes</a:t>
            </a:r>
            <a:r>
              <a:rPr lang="en-CA" dirty="0">
                <a:solidFill>
                  <a:srgbClr val="183691"/>
                </a:solidFill>
              </a:rPr>
              <a:t> kicking your butt in class!"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13:18:32"</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"YjUWPpI6HXG530lwP-fb2A"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"8g_iMtfSiwikVnbP2etR0A"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16:23:50"</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"e4Vwtrqf-wpJfwesgvdgxQ"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"bcjbaE6dDog4jkNY91ncLQ"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tUFrWirKiKi_TAnsVWINQQ</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4.0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rPr>
              <a:t>esp</a:t>
            </a:r>
            <a:r>
              <a:rPr lang="en-CA" dirty="0">
                <a:solidFill>
                  <a:srgbClr val="183691"/>
                </a:solidFill>
              </a:rPr>
              <a:t> after eating too many curds! Had the onion, gruyere, tomato sandwich. </a:t>
            </a:r>
            <a:r>
              <a:rPr lang="en-CA" dirty="0" err="1">
                <a:solidFill>
                  <a:srgbClr val="183691"/>
                </a:solidFill>
              </a:rPr>
              <a:t>Wasnt</a:t>
            </a:r>
            <a:r>
              <a:rPr lang="en-CA" dirty="0">
                <a:solidFill>
                  <a:srgbClr val="183691"/>
                </a:solidFill>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"2017-01-14 20:54:15"</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"mpf3x-BjTdTEA3yCZrAYPw"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"r3zeYsv1XFBRA4dJpL78cw"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"mWMc6_wTdE0EUBKIGXDVfA"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"Loved this tour! I grabbed a </a:t>
            </a:r>
            <a:r>
              <a:rPr lang="en-CA" dirty="0" err="1">
                <a:solidFill>
                  <a:srgbClr val="183691"/>
                </a:solidFill>
              </a:rPr>
              <a:t>groupon</a:t>
            </a:r>
            <a:r>
              <a:rPr lang="en-CA" dirty="0">
                <a:solidFill>
                  <a:srgbClr val="183691"/>
                </a:solidFill>
              </a:rPr>
              <a:t> and the price was great. It was the perfect way to explore New Orleans for someone </a:t>
            </a:r>
            <a:r>
              <a:rPr lang="en-CA" dirty="0" err="1">
                <a:solidFill>
                  <a:srgbClr val="183691"/>
                </a:solidFill>
              </a:rPr>
              <a:t>whod</a:t>
            </a:r>
            <a:r>
              <a:rPr lang="en-CA" dirty="0">
                <a:solidFill>
                  <a:srgbClr val="183691"/>
                </a:solidFill>
              </a:rPr>
              <a:t> never been there before and </a:t>
            </a:r>
            <a:r>
              <a:rPr lang="en-CA" dirty="0" err="1">
                <a:solidFill>
                  <a:srgbClr val="183691"/>
                </a:solidFill>
              </a:rPr>
              <a:t>didnt</a:t>
            </a:r>
            <a:r>
              <a:rPr lang="en-CA" dirty="0">
                <a:solidFill>
                  <a:srgbClr val="183691"/>
                </a:solidFill>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rPr>
              <a:t>Youll</a:t>
            </a:r>
            <a:r>
              <a:rPr lang="en-CA" dirty="0">
                <a:solidFill>
                  <a:srgbClr val="183691"/>
                </a:solidFill>
              </a:rPr>
              <a:t> meet up in front of a grocery store (seems strange at first, but its not terribly hard to find, and </a:t>
            </a:r>
            <a:r>
              <a:rPr lang="en-CA" dirty="0" err="1">
                <a:solidFill>
                  <a:srgbClr val="183691"/>
                </a:solidFill>
              </a:rPr>
              <a:t>itll</a:t>
            </a:r>
            <a:r>
              <a:rPr lang="en-CA" dirty="0">
                <a:solidFill>
                  <a:srgbClr val="183691"/>
                </a:solidFill>
              </a:rPr>
              <a:t> give you a chance to get some water), and </a:t>
            </a:r>
            <a:r>
              <a:rPr lang="en-CA" dirty="0" err="1">
                <a:solidFill>
                  <a:srgbClr val="183691"/>
                </a:solidFill>
              </a:rPr>
              <a:t>youll</a:t>
            </a:r>
            <a:r>
              <a:rPr lang="en-CA" dirty="0">
                <a:solidFill>
                  <a:srgbClr val="183691"/>
                </a:solidFill>
              </a:rPr>
              <a:t> stop at a visitor center part way through the tour for a bathroom break if needed. This tour was one of my favorite parts of my trip!"</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"2021-01-03 23:21:18"</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"LHSTtnW3YHCeUkRDGyJOyw"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"yfFzsLmaWF2d4Sr0UNbBgg"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"_ZeMknuYdlQcUqng_Im3yg"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"Amazingly amazing wings and homemade bleu cheese. Had the ribeye: tender, perfectly prepared, delicious. Nice selection of craft beers. Would DEFINITELY recommend checking out this hidden gem."</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"2021-08-07 02:29:16"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"B5XSoSG3SfvQGtKEGQ1tSQ"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wSTuiTk-sKNdcFyprzZAjg</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"k0hlBqXX-Bt0vf1op7Jr1w"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rPr>
              <a:t>thats</a:t>
            </a:r>
            <a:r>
              <a:rPr lang="en-CA" dirty="0">
                <a:solidFill>
                  <a:srgbClr val="183691"/>
                </a:solidFill>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22:46:33"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"gebiRewfieSdtt17PTW6Zg"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"59MxRhNVhU9MYndMkz0wtw"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"pUycOfUwM8vqX7KjRRhUEA"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"Had a party of 6 here for hibachi. Our waitress brought our separate sushi orders on one plate so we </a:t>
            </a:r>
            <a:r>
              <a:rPr lang="en-CA" dirty="0" err="1">
                <a:solidFill>
                  <a:srgbClr val="183691"/>
                </a:solidFill>
              </a:rPr>
              <a:t>couldnt</a:t>
            </a:r>
            <a:r>
              <a:rPr lang="en-CA" dirty="0">
                <a:solidFill>
                  <a:srgbClr val="183691"/>
                </a:solidFill>
              </a:rPr>
              <a:t> really tell </a:t>
            </a:r>
            <a:r>
              <a:rPr lang="en-CA" dirty="0" err="1">
                <a:solidFill>
                  <a:srgbClr val="183691"/>
                </a:solidFill>
              </a:rPr>
              <a:t>whos</a:t>
            </a:r>
            <a:r>
              <a:rPr lang="en-CA" dirty="0">
                <a:solidFill>
                  <a:srgbClr val="183691"/>
                </a:solidFill>
              </a:rPr>
              <a:t> was </a:t>
            </a:r>
            <a:r>
              <a:rPr lang="en-CA" dirty="0" err="1">
                <a:solidFill>
                  <a:srgbClr val="183691"/>
                </a:solidFill>
              </a:rPr>
              <a:t>whos</a:t>
            </a:r>
            <a:r>
              <a:rPr lang="en-CA" dirty="0">
                <a:solidFill>
                  <a:srgbClr val="183691"/>
                </a:solidFill>
              </a:rPr>
              <a:t> and forgot several items on an order. I understand making mistakes but the </a:t>
            </a:r>
            <a:r>
              <a:rPr lang="en-CA" dirty="0" err="1">
                <a:solidFill>
                  <a:srgbClr val="183691"/>
                </a:solidFill>
              </a:rPr>
              <a:t>restaraunt</a:t>
            </a:r>
            <a:r>
              <a:rPr lang="en-CA" dirty="0">
                <a:solidFill>
                  <a:srgbClr val="183691"/>
                </a:solidFill>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rPr>
              <a:t>im</a:t>
            </a:r>
            <a:r>
              <a:rPr lang="en-CA" dirty="0">
                <a:solidFill>
                  <a:srgbClr val="183691"/>
                </a:solidFill>
              </a:rPr>
              <a:t> hoping it was just an off night here. But for the money I </a:t>
            </a:r>
            <a:r>
              <a:rPr lang="en-CA" dirty="0" err="1">
                <a:solidFill>
                  <a:srgbClr val="183691"/>
                </a:solidFill>
              </a:rPr>
              <a:t>wouldnt</a:t>
            </a:r>
            <a:r>
              <a:rPr lang="en-CA" dirty="0">
                <a:solidFill>
                  <a:srgbClr val="183691"/>
                </a:solidFill>
              </a:rPr>
              <a:t> go back."</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"2016-07-25 07:31:06"</a:t>
            </a:r>
            <a:br>
              <a:rPr lang="en-CA" dirty="0">
                <a:solidFill>
                  <a:srgbClr val="183691"/>
                </a:solidFill>
              </a:rPr>
            </a:br>
            <a:r>
              <a:rPr lang="en-CA" dirty="0">
                <a:solidFill>
                  <a:srgbClr val="183691"/>
                </a:solidFill>
              </a:rPr>
              <a:t>  </a:t>
            </a:r>
            <a:r>
              <a:rPr lang="en-CA" dirty="0">
                <a:solidFill>
                  <a:srgbClr val="63A35C"/>
                </a:solidFill>
              </a:rPr>
              <a:t>},</a:t>
            </a:r>
          </a:p>
          <a:p>
            <a:r>
              <a:rPr lang="en-CA" dirty="0"/>
              <a:t> </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"be02921c1ccd4c5dabdc63bd29f3bd35"</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"0dea283273fa4f40ac12ea210994d5f8"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"41189bbb4fb446a586b0d69aba01d39b"</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"They have the absolute best pizza on this entire planet. Gooey and greasy, without the soggy crust, they are allergy friendly and know what is in all their ingredients and their dough!"</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07:31:06"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a:t>
            </a:r>
            <a:endParaRPr lang="en-US" dirty="0"/>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3055203"/>
          </a:xfrm>
          <a:prstGeom prst="rect">
            <a:avLst/>
          </a:prstGeom>
          <a:solidFill>
            <a:schemeClr val="bg1"/>
          </a:solidFill>
        </p:spPr>
        <p:txBody>
          <a:bodyPr wrap="square">
            <a:spAutoFit/>
          </a:bodyPr>
          <a:lstStyle/>
          <a:p>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"XQfwVwDr-v0ZS3_CbbE5Xw"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"mh_-eMZ6K5RLWhZyISBhwA"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rPr>
              <a:t>nThe</a:t>
            </a:r>
            <a:r>
              <a:rPr lang="en-CA" dirty="0">
                <a:solidFill>
                  <a:srgbClr val="183691"/>
                </a:solidFill>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"2018-07-07 22:09:11"</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"7ATYjTIgM3jUlt4UM3IypQ"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"OyoGAe7OKpv6SyGZT5g77Q"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"qkRM_2X51Yqxk3btlwAQIg"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t>
            </a:r>
            <a:r>
              <a:rPr lang="en-CA" dirty="0" err="1">
                <a:solidFill>
                  <a:srgbClr val="183691"/>
                </a:solidFill>
              </a:rPr>
              <a:t>Ive</a:t>
            </a:r>
            <a:r>
              <a:rPr lang="en-CA" dirty="0">
                <a:solidFill>
                  <a:srgbClr val="183691"/>
                </a:solidFill>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rPr>
              <a:t>nFor</a:t>
            </a:r>
            <a:r>
              <a:rPr lang="en-CA" dirty="0">
                <a:solidFill>
                  <a:srgbClr val="183691"/>
                </a:solidFill>
              </a:rPr>
              <a:t> anyone who struggles to fit workouts in, the online scheduling system makes it easy to plan ahead (and </a:t>
            </a:r>
            <a:r>
              <a:rPr lang="en-CA" dirty="0" err="1">
                <a:solidFill>
                  <a:srgbClr val="183691"/>
                </a:solidFill>
              </a:rPr>
              <a:t>theres</a:t>
            </a:r>
            <a:r>
              <a:rPr lang="en-CA" dirty="0">
                <a:solidFill>
                  <a:srgbClr val="183691"/>
                </a:solidFill>
              </a:rPr>
              <a:t> no need to line up way in advanced like many gyms make you do).\n\</a:t>
            </a:r>
            <a:r>
              <a:rPr lang="en-CA" dirty="0" err="1">
                <a:solidFill>
                  <a:srgbClr val="183691"/>
                </a:solidFill>
              </a:rPr>
              <a:t>nThere</a:t>
            </a:r>
            <a:r>
              <a:rPr lang="en-CA" dirty="0">
                <a:solidFill>
                  <a:srgbClr val="183691"/>
                </a:solidFill>
              </a:rPr>
              <a:t> is no way I can write this review without giving Russell, the owner of Body Cycle, a shout out. </a:t>
            </a:r>
            <a:r>
              <a:rPr lang="en-CA" dirty="0" err="1">
                <a:solidFill>
                  <a:srgbClr val="183691"/>
                </a:solidFill>
              </a:rPr>
              <a:t>Russells</a:t>
            </a:r>
            <a:r>
              <a:rPr lang="en-CA" dirty="0">
                <a:solidFill>
                  <a:srgbClr val="183691"/>
                </a:solidFill>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rPr>
              <a:t>hes</a:t>
            </a:r>
            <a:r>
              <a:rPr lang="en-CA" dirty="0">
                <a:solidFill>
                  <a:srgbClr val="183691"/>
                </a:solidFill>
              </a:rPr>
              <a:t> kicking your butt in class!"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13:18:32"</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"YjUWPpI6HXG530lwP-fb2A"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"8g_iMtfSiwikVnbP2etR0A"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16:23:50"</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"e4Vwtrqf-wpJfwesgvdgxQ"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"bcjbaE6dDog4jkNY91ncLQ"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tUFrWirKiKi_TAnsVWINQQ</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4.0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rPr>
              <a:t>esp</a:t>
            </a:r>
            <a:r>
              <a:rPr lang="en-CA" dirty="0">
                <a:solidFill>
                  <a:srgbClr val="183691"/>
                </a:solidFill>
              </a:rPr>
              <a:t> after eating too many curds! Had the onion, gruyere, tomato sandwich. </a:t>
            </a:r>
            <a:r>
              <a:rPr lang="en-CA" dirty="0" err="1">
                <a:solidFill>
                  <a:srgbClr val="183691"/>
                </a:solidFill>
              </a:rPr>
              <a:t>Wasnt</a:t>
            </a:r>
            <a:r>
              <a:rPr lang="en-CA" dirty="0">
                <a:solidFill>
                  <a:srgbClr val="183691"/>
                </a:solidFill>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"2017-01-14 20:54:15"</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"mpf3x-BjTdTEA3yCZrAYPw"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"r3zeYsv1XFBRA4dJpL78cw"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"mWMc6_wTdE0EUBKIGXDVfA"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"Loved this tour! I grabbed a </a:t>
            </a:r>
            <a:r>
              <a:rPr lang="en-CA" dirty="0" err="1">
                <a:solidFill>
                  <a:srgbClr val="183691"/>
                </a:solidFill>
              </a:rPr>
              <a:t>groupon</a:t>
            </a:r>
            <a:r>
              <a:rPr lang="en-CA" dirty="0">
                <a:solidFill>
                  <a:srgbClr val="183691"/>
                </a:solidFill>
              </a:rPr>
              <a:t> and the price was great. It was the perfect way to explore New Orleans for someone </a:t>
            </a:r>
            <a:r>
              <a:rPr lang="en-CA" dirty="0" err="1">
                <a:solidFill>
                  <a:srgbClr val="183691"/>
                </a:solidFill>
              </a:rPr>
              <a:t>whod</a:t>
            </a:r>
            <a:r>
              <a:rPr lang="en-CA" dirty="0">
                <a:solidFill>
                  <a:srgbClr val="183691"/>
                </a:solidFill>
              </a:rPr>
              <a:t> never been there before and </a:t>
            </a:r>
            <a:r>
              <a:rPr lang="en-CA" dirty="0" err="1">
                <a:solidFill>
                  <a:srgbClr val="183691"/>
                </a:solidFill>
              </a:rPr>
              <a:t>didnt</a:t>
            </a:r>
            <a:r>
              <a:rPr lang="en-CA" dirty="0">
                <a:solidFill>
                  <a:srgbClr val="183691"/>
                </a:solidFill>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rPr>
              <a:t>Youll</a:t>
            </a:r>
            <a:r>
              <a:rPr lang="en-CA" dirty="0">
                <a:solidFill>
                  <a:srgbClr val="183691"/>
                </a:solidFill>
              </a:rPr>
              <a:t> meet up in front of a grocery store (seems strange at first, but its not terribly hard to find, and </a:t>
            </a:r>
            <a:r>
              <a:rPr lang="en-CA" dirty="0" err="1">
                <a:solidFill>
                  <a:srgbClr val="183691"/>
                </a:solidFill>
              </a:rPr>
              <a:t>itll</a:t>
            </a:r>
            <a:r>
              <a:rPr lang="en-CA" dirty="0">
                <a:solidFill>
                  <a:srgbClr val="183691"/>
                </a:solidFill>
              </a:rPr>
              <a:t> give you a chance to get some water), and </a:t>
            </a:r>
            <a:r>
              <a:rPr lang="en-CA" dirty="0" err="1">
                <a:solidFill>
                  <a:srgbClr val="183691"/>
                </a:solidFill>
              </a:rPr>
              <a:t>youll</a:t>
            </a:r>
            <a:r>
              <a:rPr lang="en-CA" dirty="0">
                <a:solidFill>
                  <a:srgbClr val="183691"/>
                </a:solidFill>
              </a:rPr>
              <a:t> stop at a visitor center part way through the tour for a bathroom break if needed. This tour was one of my favorite parts of my trip!"</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"2021-01-03 23:21:18"</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"LHSTtnW3YHCeUkRDGyJOyw"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"yfFzsLmaWF2d4Sr0UNbBgg"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"_ZeMknuYdlQcUqng_Im3yg"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"Amazingly amazing wings and homemade bleu cheese. Had the ribeye: tender, perfectly prepared, delicious. Nice selection of craft beers. Would DEFINITELY recommend checking out this hidden gem."</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"2021-08-07 02:29:16"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"B5XSoSG3SfvQGtKEGQ1tSQ"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wSTuiTk-sKNdcFyprzZAjg</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"k0hlBqXX-Bt0vf1op7Jr1w"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rPr>
              <a:t>thats</a:t>
            </a:r>
            <a:r>
              <a:rPr lang="en-CA" dirty="0">
                <a:solidFill>
                  <a:srgbClr val="183691"/>
                </a:solidFill>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22:46:33"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"gebiRewfieSdtt17PTW6Zg"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"59MxRhNVhU9MYndMkz0wtw"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"pUycOfUwM8vqX7KjRRhUEA"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"Had a party of 6 here for hibachi. Our waitress brought our separate sushi orders on one plate so we </a:t>
            </a:r>
            <a:r>
              <a:rPr lang="en-CA" dirty="0" err="1">
                <a:solidFill>
                  <a:srgbClr val="183691"/>
                </a:solidFill>
              </a:rPr>
              <a:t>couldnt</a:t>
            </a:r>
            <a:r>
              <a:rPr lang="en-CA" dirty="0">
                <a:solidFill>
                  <a:srgbClr val="183691"/>
                </a:solidFill>
              </a:rPr>
              <a:t> really tell </a:t>
            </a:r>
            <a:r>
              <a:rPr lang="en-CA" dirty="0" err="1">
                <a:solidFill>
                  <a:srgbClr val="183691"/>
                </a:solidFill>
              </a:rPr>
              <a:t>whos</a:t>
            </a:r>
            <a:r>
              <a:rPr lang="en-CA" dirty="0">
                <a:solidFill>
                  <a:srgbClr val="183691"/>
                </a:solidFill>
              </a:rPr>
              <a:t> was </a:t>
            </a:r>
            <a:r>
              <a:rPr lang="en-CA" dirty="0" err="1">
                <a:solidFill>
                  <a:srgbClr val="183691"/>
                </a:solidFill>
              </a:rPr>
              <a:t>whos</a:t>
            </a:r>
            <a:r>
              <a:rPr lang="en-CA" dirty="0">
                <a:solidFill>
                  <a:srgbClr val="183691"/>
                </a:solidFill>
              </a:rPr>
              <a:t> and forgot several items on an order. I understand making mistakes but the </a:t>
            </a:r>
            <a:r>
              <a:rPr lang="en-CA" dirty="0" err="1">
                <a:solidFill>
                  <a:srgbClr val="183691"/>
                </a:solidFill>
              </a:rPr>
              <a:t>restaraunt</a:t>
            </a:r>
            <a:r>
              <a:rPr lang="en-CA" dirty="0">
                <a:solidFill>
                  <a:srgbClr val="183691"/>
                </a:solidFill>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rPr>
              <a:t>im</a:t>
            </a:r>
            <a:r>
              <a:rPr lang="en-CA" dirty="0">
                <a:solidFill>
                  <a:srgbClr val="183691"/>
                </a:solidFill>
              </a:rPr>
              <a:t> hoping it was just an off night here. But for the money I </a:t>
            </a:r>
            <a:r>
              <a:rPr lang="en-CA" dirty="0" err="1">
                <a:solidFill>
                  <a:srgbClr val="183691"/>
                </a:solidFill>
              </a:rPr>
              <a:t>wouldnt</a:t>
            </a:r>
            <a:r>
              <a:rPr lang="en-CA" dirty="0">
                <a:solidFill>
                  <a:srgbClr val="183691"/>
                </a:solidFill>
              </a:rPr>
              <a:t> go back."</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"2016-07-25 07:31:06"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t> </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"be02921c1ccd4c5dabdc63bd29f3bd35"</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"0dea283273fa4f40ac12ea210994d5f8"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"41189bbb4fb446a586b0d69aba01d39b"</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"They have the absolute best pizza on this entire planet. Gooey and greasy, without the soggy crust, they are allergy friendly and know what is in all their ingredients and their dough!"</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07:31:06"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a:t>
            </a:r>
            <a:endParaRPr lang="en-US" dirty="0"/>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3055203"/>
          </a:xfrm>
          <a:prstGeom prst="rect">
            <a:avLst/>
          </a:prstGeom>
          <a:solidFill>
            <a:schemeClr val="bg1"/>
          </a:solidFill>
        </p:spPr>
        <p:txBody>
          <a:bodyPr wrap="square">
            <a:spAutoFit/>
          </a:bodyPr>
          <a:lstStyle/>
          <a:p>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"XQfwVwDr-v0ZS3_CbbE5Xw"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"mh_-eMZ6K5RLWhZyISBhwA"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rPr>
              <a:t>nThe</a:t>
            </a:r>
            <a:r>
              <a:rPr lang="en-CA" dirty="0">
                <a:solidFill>
                  <a:srgbClr val="183691"/>
                </a:solidFill>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"2018-07-07 22:09:11"</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"7ATYjTIgM3jUlt4UM3IypQ"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"OyoGAe7OKpv6SyGZT5g77Q"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"qkRM_2X51Yqxk3btlwAQIg"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t>
            </a:r>
            <a:r>
              <a:rPr lang="en-CA" dirty="0" err="1">
                <a:solidFill>
                  <a:srgbClr val="183691"/>
                </a:solidFill>
              </a:rPr>
              <a:t>Ive</a:t>
            </a:r>
            <a:r>
              <a:rPr lang="en-CA" dirty="0">
                <a:solidFill>
                  <a:srgbClr val="183691"/>
                </a:solidFill>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rPr>
              <a:t>nFor</a:t>
            </a:r>
            <a:r>
              <a:rPr lang="en-CA" dirty="0">
                <a:solidFill>
                  <a:srgbClr val="183691"/>
                </a:solidFill>
              </a:rPr>
              <a:t> anyone who struggles to fit workouts in, the online scheduling system makes it easy to plan ahead (and </a:t>
            </a:r>
            <a:r>
              <a:rPr lang="en-CA" dirty="0" err="1">
                <a:solidFill>
                  <a:srgbClr val="183691"/>
                </a:solidFill>
              </a:rPr>
              <a:t>theres</a:t>
            </a:r>
            <a:r>
              <a:rPr lang="en-CA" dirty="0">
                <a:solidFill>
                  <a:srgbClr val="183691"/>
                </a:solidFill>
              </a:rPr>
              <a:t> no need to line up way in advanced like many gyms make you do).\n\</a:t>
            </a:r>
            <a:r>
              <a:rPr lang="en-CA" dirty="0" err="1">
                <a:solidFill>
                  <a:srgbClr val="183691"/>
                </a:solidFill>
              </a:rPr>
              <a:t>nThere</a:t>
            </a:r>
            <a:r>
              <a:rPr lang="en-CA" dirty="0">
                <a:solidFill>
                  <a:srgbClr val="183691"/>
                </a:solidFill>
              </a:rPr>
              <a:t> is no way I can write this review without giving Russell, the owner of Body Cycle, a shout out. </a:t>
            </a:r>
            <a:r>
              <a:rPr lang="en-CA" dirty="0" err="1">
                <a:solidFill>
                  <a:srgbClr val="183691"/>
                </a:solidFill>
              </a:rPr>
              <a:t>Russells</a:t>
            </a:r>
            <a:r>
              <a:rPr lang="en-CA" dirty="0">
                <a:solidFill>
                  <a:srgbClr val="183691"/>
                </a:solidFill>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rPr>
              <a:t>hes</a:t>
            </a:r>
            <a:r>
              <a:rPr lang="en-CA" dirty="0">
                <a:solidFill>
                  <a:srgbClr val="183691"/>
                </a:solidFill>
              </a:rPr>
              <a:t> kicking your butt in class!"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13:18:32"</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"YjUWPpI6HXG530lwP-fb2A"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"8g_iMtfSiwikVnbP2etR0A"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16:23:50"</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"e4Vwtrqf-wpJfwesgvdgxQ"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"bcjbaE6dDog4jkNY91ncLQ"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tUFrWirKiKi_TAnsVWINQQ</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4.0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rPr>
              <a:t>esp</a:t>
            </a:r>
            <a:r>
              <a:rPr lang="en-CA" dirty="0">
                <a:solidFill>
                  <a:srgbClr val="183691"/>
                </a:solidFill>
              </a:rPr>
              <a:t> after eating too many curds! Had the onion, gruyere, tomato sandwich. </a:t>
            </a:r>
            <a:r>
              <a:rPr lang="en-CA" dirty="0" err="1">
                <a:solidFill>
                  <a:srgbClr val="183691"/>
                </a:solidFill>
              </a:rPr>
              <a:t>Wasnt</a:t>
            </a:r>
            <a:r>
              <a:rPr lang="en-CA" dirty="0">
                <a:solidFill>
                  <a:srgbClr val="183691"/>
                </a:solidFill>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"2017-01-14 20:54:15"</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"mpf3x-BjTdTEA3yCZrAYPw"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"r3zeYsv1XFBRA4dJpL78cw"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"mWMc6_wTdE0EUBKIGXDVfA"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"Loved this tour! I grabbed a </a:t>
            </a:r>
            <a:r>
              <a:rPr lang="en-CA" dirty="0" err="1">
                <a:solidFill>
                  <a:srgbClr val="183691"/>
                </a:solidFill>
              </a:rPr>
              <a:t>groupon</a:t>
            </a:r>
            <a:r>
              <a:rPr lang="en-CA" dirty="0">
                <a:solidFill>
                  <a:srgbClr val="183691"/>
                </a:solidFill>
              </a:rPr>
              <a:t> and the price was great. It was the perfect way to explore New Orleans for someone </a:t>
            </a:r>
            <a:r>
              <a:rPr lang="en-CA" dirty="0" err="1">
                <a:solidFill>
                  <a:srgbClr val="183691"/>
                </a:solidFill>
              </a:rPr>
              <a:t>whod</a:t>
            </a:r>
            <a:r>
              <a:rPr lang="en-CA" dirty="0">
                <a:solidFill>
                  <a:srgbClr val="183691"/>
                </a:solidFill>
              </a:rPr>
              <a:t> never been there before and </a:t>
            </a:r>
            <a:r>
              <a:rPr lang="en-CA" dirty="0" err="1">
                <a:solidFill>
                  <a:srgbClr val="183691"/>
                </a:solidFill>
              </a:rPr>
              <a:t>didnt</a:t>
            </a:r>
            <a:r>
              <a:rPr lang="en-CA" dirty="0">
                <a:solidFill>
                  <a:srgbClr val="183691"/>
                </a:solidFill>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rPr>
              <a:t>Youll</a:t>
            </a:r>
            <a:r>
              <a:rPr lang="en-CA" dirty="0">
                <a:solidFill>
                  <a:srgbClr val="183691"/>
                </a:solidFill>
              </a:rPr>
              <a:t> meet up in front of a grocery store (seems strange at first, but its not terribly hard to find, and </a:t>
            </a:r>
            <a:r>
              <a:rPr lang="en-CA" dirty="0" err="1">
                <a:solidFill>
                  <a:srgbClr val="183691"/>
                </a:solidFill>
              </a:rPr>
              <a:t>itll</a:t>
            </a:r>
            <a:r>
              <a:rPr lang="en-CA" dirty="0">
                <a:solidFill>
                  <a:srgbClr val="183691"/>
                </a:solidFill>
              </a:rPr>
              <a:t> give you a chance to get some water), and </a:t>
            </a:r>
            <a:r>
              <a:rPr lang="en-CA" dirty="0" err="1">
                <a:solidFill>
                  <a:srgbClr val="183691"/>
                </a:solidFill>
              </a:rPr>
              <a:t>youll</a:t>
            </a:r>
            <a:r>
              <a:rPr lang="en-CA" dirty="0">
                <a:solidFill>
                  <a:srgbClr val="183691"/>
                </a:solidFill>
              </a:rPr>
              <a:t> stop at a visitor center part way through the tour for a bathroom break if needed. This tour was one of my favorite parts of my trip!"</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"2021-01-03 23:21:18"</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"LHSTtnW3YHCeUkRDGyJOyw"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"yfFzsLmaWF2d4Sr0UNbBgg"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"_ZeMknuYdlQcUqng_Im3yg"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"Amazingly amazing wings and homemade bleu cheese. Had the ribeye: tender, perfectly prepared, delicious. Nice selection of craft beers. Would DEFINITELY recommend checking out this hidden gem."</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"2021-08-07 02:29:16"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"B5XSoSG3SfvQGtKEGQ1tSQ"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wSTuiTk-sKNdcFyprzZAjg</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"k0hlBqXX-Bt0vf1op7Jr1w"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rPr>
              <a:t>thats</a:t>
            </a:r>
            <a:r>
              <a:rPr lang="en-CA" dirty="0">
                <a:solidFill>
                  <a:srgbClr val="183691"/>
                </a:solidFill>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22:46:33"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"gebiRewfieSdtt17PTW6Zg"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"59MxRhNVhU9MYndMkz0wtw"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"pUycOfUwM8vqX7KjRRhUEA"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"Had a party of 6 here for hibachi. Our waitress brought our separate sushi orders on one plate so we </a:t>
            </a:r>
            <a:r>
              <a:rPr lang="en-CA" dirty="0" err="1">
                <a:solidFill>
                  <a:srgbClr val="183691"/>
                </a:solidFill>
              </a:rPr>
              <a:t>couldnt</a:t>
            </a:r>
            <a:r>
              <a:rPr lang="en-CA" dirty="0">
                <a:solidFill>
                  <a:srgbClr val="183691"/>
                </a:solidFill>
              </a:rPr>
              <a:t> really tell </a:t>
            </a:r>
            <a:r>
              <a:rPr lang="en-CA" dirty="0" err="1">
                <a:solidFill>
                  <a:srgbClr val="183691"/>
                </a:solidFill>
              </a:rPr>
              <a:t>whos</a:t>
            </a:r>
            <a:r>
              <a:rPr lang="en-CA" dirty="0">
                <a:solidFill>
                  <a:srgbClr val="183691"/>
                </a:solidFill>
              </a:rPr>
              <a:t> was </a:t>
            </a:r>
            <a:r>
              <a:rPr lang="en-CA" dirty="0" err="1">
                <a:solidFill>
                  <a:srgbClr val="183691"/>
                </a:solidFill>
              </a:rPr>
              <a:t>whos</a:t>
            </a:r>
            <a:r>
              <a:rPr lang="en-CA" dirty="0">
                <a:solidFill>
                  <a:srgbClr val="183691"/>
                </a:solidFill>
              </a:rPr>
              <a:t> and forgot several items on an order. I understand making mistakes but the </a:t>
            </a:r>
            <a:r>
              <a:rPr lang="en-CA" dirty="0" err="1">
                <a:solidFill>
                  <a:srgbClr val="183691"/>
                </a:solidFill>
              </a:rPr>
              <a:t>restaraunt</a:t>
            </a:r>
            <a:r>
              <a:rPr lang="en-CA" dirty="0">
                <a:solidFill>
                  <a:srgbClr val="183691"/>
                </a:solidFill>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rPr>
              <a:t>im</a:t>
            </a:r>
            <a:r>
              <a:rPr lang="en-CA" dirty="0">
                <a:solidFill>
                  <a:srgbClr val="183691"/>
                </a:solidFill>
              </a:rPr>
              <a:t> hoping it was just an off night here. But for the money I </a:t>
            </a:r>
            <a:r>
              <a:rPr lang="en-CA" dirty="0" err="1">
                <a:solidFill>
                  <a:srgbClr val="183691"/>
                </a:solidFill>
              </a:rPr>
              <a:t>wouldnt</a:t>
            </a:r>
            <a:r>
              <a:rPr lang="en-CA" dirty="0">
                <a:solidFill>
                  <a:srgbClr val="183691"/>
                </a:solidFill>
              </a:rPr>
              <a:t> go back."</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"2016-07-25 07:31:06"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t> </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"be02921c1ccd4c5dabdc63bd29f3bd35"</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"0dea283273fa4f40ac12ea210994d5f8"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"41189bbb4fb446a586b0d69aba01d39b"</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"They have the absolute best pizza on this entire planet. Gooey and greasy, without the soggy crust, they are allergy friendly and know what is in all their ingredients and their dough!"</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07:31:06"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a:t>
            </a:r>
            <a:endParaRPr lang="en-US" dirty="0"/>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2965605683"/>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1" dirty="0">
                          <a:solidFill>
                            <a:schemeClr val="bg2"/>
                          </a:solidFill>
                          <a:latin typeface="DM Sans" pitchFamily="2" charset="77"/>
                        </a:rPr>
                        <a:t>ID</a:t>
                      </a:r>
                    </a:p>
                  </a:txBody>
                  <a:tcPr marL="85341" marR="85341" marT="42671" marB="42671">
                    <a:solidFill>
                      <a:schemeClr val="accent6"/>
                    </a:solidFill>
                  </a:tcPr>
                </a:tc>
                <a:tc>
                  <a:txBody>
                    <a:bodyPr/>
                    <a:lstStyle/>
                    <a:p>
                      <a:r>
                        <a:rPr lang="en-US" sz="1600" b="1"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1" dirty="0">
                          <a:solidFill>
                            <a:schemeClr val="bg2"/>
                          </a:solidFill>
                          <a:latin typeface="DM Sans" pitchFamily="2" charset="77"/>
                        </a:rPr>
                        <a:t>Age</a:t>
                      </a:r>
                    </a:p>
                  </a:txBody>
                  <a:tcPr marL="85341" marR="85341" marT="42671" marB="42671">
                    <a:solidFill>
                      <a:schemeClr val="accent6"/>
                    </a:solidFill>
                  </a:tcPr>
                </a:tc>
                <a:tc>
                  <a:txBody>
                    <a:bodyPr/>
                    <a:lstStyle/>
                    <a:p>
                      <a:r>
                        <a:rPr lang="en-US" sz="1600" b="1"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dirty="0">
                          <a:latin typeface="DM Sans" pitchFamily="2" charset="77"/>
                        </a:rPr>
                        <a:t>01452</a:t>
                      </a:r>
                    </a:p>
                  </a:txBody>
                  <a:tcPr marL="85341" marR="85341" marT="42671" marB="42671"/>
                </a:tc>
                <a:tc>
                  <a:txBody>
                    <a:bodyPr/>
                    <a:lstStyle/>
                    <a:p>
                      <a:r>
                        <a:rPr lang="en-US" sz="1600" dirty="0">
                          <a:latin typeface="DM Sans" pitchFamily="2" charset="77"/>
                        </a:rPr>
                        <a:t>Alan</a:t>
                      </a:r>
                    </a:p>
                  </a:txBody>
                  <a:tcPr marL="85341" marR="85341" marT="42671" marB="42671"/>
                </a:tc>
                <a:tc>
                  <a:txBody>
                    <a:bodyPr/>
                    <a:lstStyle/>
                    <a:p>
                      <a:r>
                        <a:rPr lang="en-US" sz="1600" dirty="0">
                          <a:latin typeface="DM Sans" pitchFamily="2" charset="77"/>
                        </a:rPr>
                        <a:t>452</a:t>
                      </a:r>
                    </a:p>
                  </a:txBody>
                  <a:tcPr marL="85341" marR="85341" marT="42671" marB="42671"/>
                </a:tc>
                <a:tc>
                  <a:txBody>
                    <a:bodyPr/>
                    <a:lstStyle/>
                    <a:p>
                      <a:r>
                        <a:rPr lang="en-US" sz="160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dirty="0">
                          <a:latin typeface="DM Sans" pitchFamily="2" charset="77"/>
                        </a:rPr>
                        <a:t>64521</a:t>
                      </a:r>
                    </a:p>
                  </a:txBody>
                  <a:tcPr marL="85341" marR="85341" marT="42671" marB="42671"/>
                </a:tc>
                <a:tc>
                  <a:txBody>
                    <a:bodyPr/>
                    <a:lstStyle/>
                    <a:p>
                      <a:r>
                        <a:rPr lang="en-US" sz="1600" dirty="0">
                          <a:latin typeface="DM Sans" pitchFamily="2" charset="77"/>
                        </a:rPr>
                        <a:t>NULL</a:t>
                      </a:r>
                    </a:p>
                  </a:txBody>
                  <a:tcPr marL="85341" marR="85341" marT="42671" marB="42671"/>
                </a:tc>
                <a:tc>
                  <a:txBody>
                    <a:bodyPr/>
                    <a:lstStyle/>
                    <a:p>
                      <a:r>
                        <a:rPr lang="en-US" sz="1600" dirty="0">
                          <a:latin typeface="DM Sans" pitchFamily="2" charset="77"/>
                        </a:rPr>
                        <a:t>29</a:t>
                      </a:r>
                    </a:p>
                  </a:txBody>
                  <a:tcPr marL="85341" marR="85341" marT="42671" marB="42671"/>
                </a:tc>
                <a:tc>
                  <a:txBody>
                    <a:bodyPr/>
                    <a:lstStyle/>
                    <a:p>
                      <a:r>
                        <a:rPr lang="en-US" sz="160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47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20" name="Rectangle 19">
            <a:extLst>
              <a:ext uri="{FF2B5EF4-FFF2-40B4-BE49-F238E27FC236}">
                <a16:creationId xmlns:a16="http://schemas.microsoft.com/office/drawing/2014/main" id="{94D73DF1-5D97-0C5A-8EFF-F7243E89D908}"/>
              </a:ext>
            </a:extLst>
          </p:cNvPr>
          <p:cNvSpPr/>
          <p:nvPr/>
        </p:nvSpPr>
        <p:spPr>
          <a:xfrm>
            <a:off x="512178" y="1201564"/>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ssertion">
            <a:extLst>
              <a:ext uri="{FF2B5EF4-FFF2-40B4-BE49-F238E27FC236}">
                <a16:creationId xmlns:a16="http://schemas.microsoft.com/office/drawing/2014/main" id="{8FBC163B-01BA-D972-8CDE-B3ABD49FF7E4}"/>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p>
        </p:txBody>
      </p:sp>
    </p:spTree>
    <p:extLst>
      <p:ext uri="{BB962C8B-B14F-4D97-AF65-F5344CB8AC3E}">
        <p14:creationId xmlns:p14="http://schemas.microsoft.com/office/powerpoint/2010/main" val="3121462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p>
        </p:txBody>
      </p:sp>
      <p:sp>
        <p:nvSpPr>
          <p:cNvPr id="2" name="Rectangle 1">
            <a:extLst>
              <a:ext uri="{FF2B5EF4-FFF2-40B4-BE49-F238E27FC236}">
                <a16:creationId xmlns:a16="http://schemas.microsoft.com/office/drawing/2014/main" id="{0B0A826F-C04B-FDCB-B436-200B08024BA5}"/>
              </a:ext>
            </a:extLst>
          </p:cNvPr>
          <p:cNvSpPr/>
          <p:nvPr/>
        </p:nvSpPr>
        <p:spPr>
          <a:xfrm>
            <a:off x="3689975" y="1447082"/>
            <a:ext cx="1295547" cy="3385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6798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40794"/>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2762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1679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6928"/>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3187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47705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actual_df</a:t>
            </a:r>
            <a:r>
              <a:rPr lang="en-CA" sz="1600" b="1" dirty="0"/>
              <a:t> </a:t>
            </a:r>
            <a:r>
              <a:rPr lang="en-CA" sz="1600" b="1" dirty="0">
                <a:solidFill>
                  <a:srgbClr val="A71D5D"/>
                </a:solidFill>
              </a:rPr>
              <a:t>= </a:t>
            </a:r>
            <a:r>
              <a:rPr lang="en-CA" sz="1600" b="1" dirty="0">
                <a:solidFill>
                  <a:srgbClr val="0086B3"/>
                </a:solidFill>
              </a:rPr>
              <a:t>transform</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0086B3"/>
                </a:solidFill>
              </a:rPr>
              <a:t>datetime</a:t>
            </a:r>
            <a:r>
              <a:rPr lang="en-CA" sz="1600" b="1" dirty="0">
                <a:solidFill>
                  <a:srgbClr val="63A35C"/>
                </a:solidFill>
              </a:rPr>
              <a:t>(</a:t>
            </a:r>
            <a:r>
              <a:rPr lang="en-CA" sz="1600" b="1" dirty="0">
                <a:solidFill>
                  <a:srgbClr val="0086B3"/>
                </a:solidFill>
              </a:rPr>
              <a:t>2022</a:t>
            </a:r>
            <a:r>
              <a:rPr lang="en-CA" sz="1600" b="1" dirty="0">
                <a:solidFill>
                  <a:srgbClr val="63A35C"/>
                </a:solidFill>
              </a:rPr>
              <a:t>, </a:t>
            </a:r>
            <a:r>
              <a:rPr lang="en-CA" sz="1600" b="1" dirty="0">
                <a:solidFill>
                  <a:srgbClr val="0086B3"/>
                </a:solidFill>
              </a:rPr>
              <a:t>4</a:t>
            </a:r>
            <a:r>
              <a:rPr lang="en-CA" sz="1600" b="1" dirty="0">
                <a:solidFill>
                  <a:srgbClr val="63A35C"/>
                </a:solidFill>
              </a:rPr>
              <a:t>, </a:t>
            </a:r>
            <a:r>
              <a:rPr lang="en-CA" sz="1600" b="1" dirty="0">
                <a:solidFill>
                  <a:srgbClr val="0086B3"/>
                </a:solidFill>
              </a:rPr>
              <a:t>14</a:t>
            </a:r>
            <a:r>
              <a:rPr lang="en-CA" sz="1600" b="1" dirty="0">
                <a:solidFill>
                  <a:srgbClr val="63A35C"/>
                </a:solidFill>
              </a:rPr>
              <a:t>)</a:t>
            </a:r>
            <a:br>
              <a:rPr lang="en-CA" sz="1600" b="1" dirty="0">
                <a:solidFill>
                  <a:srgbClr val="63A35C"/>
                </a:solidFill>
              </a:rPr>
            </a:br>
            <a:r>
              <a:rPr lang="en-CA" sz="1600" b="1" dirty="0">
                <a:solidFill>
                  <a:srgbClr val="63A35C"/>
                </a:solidFill>
              </a:rPr>
              <a:t>    )</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expected_json</a:t>
            </a:r>
            <a:r>
              <a:rPr lang="en-CA" sz="1600" b="1" dirty="0"/>
              <a:t> </a:t>
            </a:r>
            <a:r>
              <a:rPr lang="en-CA" sz="1600" b="1" dirty="0">
                <a:solidFill>
                  <a:srgbClr val="A71D5D"/>
                </a:solidFill>
              </a:rPr>
              <a:t>= </a:t>
            </a:r>
            <a:r>
              <a:rPr lang="en-CA" sz="1600" b="1" dirty="0" err="1">
                <a:solidFill>
                  <a:srgbClr val="0086B3"/>
                </a:solidFill>
              </a:rPr>
              <a:t>read_json</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A71D5D"/>
                </a:solidFill>
              </a:rPr>
              <a:t>assert </a:t>
            </a:r>
            <a:r>
              <a:rPr lang="en-CA" sz="1600" b="1" dirty="0" err="1">
                <a:solidFill>
                  <a:srgbClr val="0086B3"/>
                </a:solidFill>
              </a:rPr>
              <a:t>data_frame_to_json</a:t>
            </a:r>
            <a:r>
              <a:rPr lang="en-CA" sz="1600" b="1" dirty="0">
                <a:solidFill>
                  <a:srgbClr val="63A35C"/>
                </a:solidFill>
              </a:rPr>
              <a:t>(</a:t>
            </a:r>
            <a:r>
              <a:rPr lang="en-CA" sz="1600" b="1" dirty="0" err="1"/>
              <a:t>actual_df</a:t>
            </a:r>
            <a:r>
              <a:rPr lang="en-CA" sz="1600" b="1" dirty="0">
                <a:solidFill>
                  <a:srgbClr val="63A35C"/>
                </a:solidFill>
              </a:rPr>
              <a:t>) </a:t>
            </a:r>
            <a:r>
              <a:rPr lang="en-CA" sz="1600" b="1" dirty="0">
                <a:solidFill>
                  <a:srgbClr val="A71D5D"/>
                </a:solidFill>
              </a:rPr>
              <a:t>== </a:t>
            </a:r>
            <a:r>
              <a:rPr lang="en-CA" sz="1600" b="1" dirty="0" err="1"/>
              <a:t>expected_json</a:t>
            </a:r>
            <a:br>
              <a:rPr lang="en-CA" sz="1600" b="1" dirty="0"/>
            </a:br>
            <a:r>
              <a:rPr lang="en-CA" sz="1600" b="1" dirty="0"/>
              <a:t>    </a:t>
            </a:r>
            <a:r>
              <a:rPr lang="en-CA" sz="1600" b="1" dirty="0">
                <a:solidFill>
                  <a:srgbClr val="969896"/>
                </a:solidFill>
              </a:rPr>
              <a:t>#</a:t>
            </a:r>
            <a:r>
              <a:rPr lang="en-CA" sz="1600" b="1" dirty="0" err="1">
                <a:solidFill>
                  <a:srgbClr val="969896"/>
                </a:solidFill>
              </a:rPr>
              <a:t>overwrite_expected</a:t>
            </a:r>
            <a:r>
              <a:rPr lang="en-CA" sz="1600" b="1" dirty="0">
                <a:solidFill>
                  <a:srgbClr val="969896"/>
                </a:solidFill>
              </a:rPr>
              <a:t>(</a:t>
            </a:r>
            <a:r>
              <a:rPr lang="en-CA" sz="1600" b="1" dirty="0" err="1">
                <a:solidFill>
                  <a:srgbClr val="969896"/>
                </a:solidFill>
              </a:rPr>
              <a:t>actual_df</a:t>
            </a:r>
            <a:r>
              <a:rPr lang="en-CA" sz="1600" b="1" dirty="0">
                <a:solidFill>
                  <a:srgbClr val="969896"/>
                </a:solidFill>
              </a:rPr>
              <a:t>)</a:t>
            </a:r>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"41189bbb4fb446a586b0d69aba01d39b"</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”Inglewood Pizza"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endParaRPr lang="en-US" b="1" dirty="0">
              <a:latin typeface="Courier" pitchFamily="2" charset="0"/>
            </a:endParaRPr>
          </a:p>
          <a:p>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"MTSW4McQd7CbVtyjqoe9mw"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"St </a:t>
            </a:r>
            <a:r>
              <a:rPr lang="en-CA" dirty="0" err="1">
                <a:solidFill>
                  <a:srgbClr val="183691"/>
                </a:solidFill>
              </a:rPr>
              <a:t>Honore</a:t>
            </a:r>
            <a:r>
              <a:rPr lang="en-CA" dirty="0">
                <a:solidFill>
                  <a:srgbClr val="183691"/>
                </a:solidFill>
              </a:rPr>
              <a:t> Pastries"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13</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14</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"Abby </a:t>
            </a:r>
            <a:r>
              <a:rPr lang="en-CA" dirty="0" err="1">
                <a:solidFill>
                  <a:srgbClr val="183691"/>
                </a:solidFill>
              </a:rPr>
              <a:t>Rappoport</a:t>
            </a:r>
            <a:r>
              <a:rPr lang="en-CA" dirty="0">
                <a:solidFill>
                  <a:srgbClr val="183691"/>
                </a:solidFill>
              </a:rPr>
              <a:t>, LAC, CMQ"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6</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"Sonic Drive-In"</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"k0hlBqXX-Bt0vf1op7Jr1w"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a:t>
            </a:r>
            <a:r>
              <a:rPr lang="en-CA" dirty="0" err="1">
                <a:solidFill>
                  <a:srgbClr val="183691"/>
                </a:solidFill>
              </a:rPr>
              <a:t>Tsevi's</a:t>
            </a:r>
            <a:r>
              <a:rPr lang="en-CA" dirty="0">
                <a:solidFill>
                  <a:srgbClr val="183691"/>
                </a:solidFill>
              </a:rPr>
              <a:t> Pub And Grill"</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"mWMc6_wTdE0EUBKIGXDVfA"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"Perkiomen Valley Brewery"</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10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11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"mpf3x-BjTdTEA3yCZrAYPw"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"The UPS Store"</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3</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"n_0UpQx1hsNbnPUSlodU8w"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"Famous Footwear"</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"qkRM_2X51Yqxk3btlwAQIg"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"Temple Beth-El"</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tUFrWirKiKi_TAnsVWINQQ</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"Target"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1" dirty="0">
                          <a:solidFill>
                            <a:schemeClr val="bg2"/>
                          </a:solidFill>
                          <a:latin typeface="DM Sans" pitchFamily="2" charset="77"/>
                        </a:rPr>
                        <a:t>ID</a:t>
                      </a:r>
                    </a:p>
                  </a:txBody>
                  <a:tcPr marL="85341" marR="85341" marT="42671" marB="42671">
                    <a:solidFill>
                      <a:schemeClr val="accent6"/>
                    </a:solidFill>
                  </a:tcPr>
                </a:tc>
                <a:tc>
                  <a:txBody>
                    <a:bodyPr/>
                    <a:lstStyle/>
                    <a:p>
                      <a:r>
                        <a:rPr lang="en-US" sz="1600" b="1"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1" dirty="0">
                          <a:solidFill>
                            <a:schemeClr val="bg2"/>
                          </a:solidFill>
                          <a:latin typeface="DM Sans" pitchFamily="2" charset="77"/>
                        </a:rPr>
                        <a:t>Age</a:t>
                      </a:r>
                    </a:p>
                  </a:txBody>
                  <a:tcPr marL="85341" marR="85341" marT="42671" marB="42671">
                    <a:solidFill>
                      <a:schemeClr val="accent6"/>
                    </a:solidFill>
                  </a:tcPr>
                </a:tc>
                <a:tc>
                  <a:txBody>
                    <a:bodyPr/>
                    <a:lstStyle/>
                    <a:p>
                      <a:r>
                        <a:rPr lang="en-US" sz="1600" b="1"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dirty="0">
                          <a:latin typeface="DM Sans" pitchFamily="2" charset="77"/>
                        </a:rPr>
                        <a:t>01452</a:t>
                      </a:r>
                    </a:p>
                  </a:txBody>
                  <a:tcPr marL="85341" marR="85341" marT="42671" marB="42671"/>
                </a:tc>
                <a:tc>
                  <a:txBody>
                    <a:bodyPr/>
                    <a:lstStyle/>
                    <a:p>
                      <a:r>
                        <a:rPr lang="en-US" sz="1600" dirty="0">
                          <a:latin typeface="DM Sans" pitchFamily="2" charset="77"/>
                        </a:rPr>
                        <a:t>Alan</a:t>
                      </a:r>
                    </a:p>
                  </a:txBody>
                  <a:tcPr marL="85341" marR="85341" marT="42671" marB="42671"/>
                </a:tc>
                <a:tc>
                  <a:txBody>
                    <a:bodyPr/>
                    <a:lstStyle/>
                    <a:p>
                      <a:r>
                        <a:rPr lang="en-US" sz="1600" dirty="0">
                          <a:latin typeface="DM Sans" pitchFamily="2" charset="77"/>
                        </a:rPr>
                        <a:t>452</a:t>
                      </a:r>
                    </a:p>
                  </a:txBody>
                  <a:tcPr marL="85341" marR="85341" marT="42671" marB="42671"/>
                </a:tc>
                <a:tc>
                  <a:txBody>
                    <a:bodyPr/>
                    <a:lstStyle/>
                    <a:p>
                      <a:r>
                        <a:rPr lang="en-US" sz="160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dirty="0">
                          <a:latin typeface="DM Sans" pitchFamily="2" charset="77"/>
                        </a:rPr>
                        <a:t>64521</a:t>
                      </a:r>
                    </a:p>
                  </a:txBody>
                  <a:tcPr marL="85341" marR="85341" marT="42671" marB="42671"/>
                </a:tc>
                <a:tc>
                  <a:txBody>
                    <a:bodyPr/>
                    <a:lstStyle/>
                    <a:p>
                      <a:r>
                        <a:rPr lang="en-US" sz="1600" dirty="0">
                          <a:latin typeface="DM Sans" pitchFamily="2" charset="77"/>
                        </a:rPr>
                        <a:t>NULL</a:t>
                      </a:r>
                    </a:p>
                  </a:txBody>
                  <a:tcPr marL="85341" marR="85341" marT="42671" marB="42671"/>
                </a:tc>
                <a:tc>
                  <a:txBody>
                    <a:bodyPr/>
                    <a:lstStyle/>
                    <a:p>
                      <a:r>
                        <a:rPr lang="en-US" sz="1600" dirty="0">
                          <a:latin typeface="DM Sans" pitchFamily="2" charset="77"/>
                        </a:rPr>
                        <a:t>29</a:t>
                      </a:r>
                    </a:p>
                  </a:txBody>
                  <a:tcPr marL="85341" marR="85341" marT="42671" marB="42671"/>
                </a:tc>
                <a:tc>
                  <a:txBody>
                    <a:bodyPr/>
                    <a:lstStyle/>
                    <a:p>
                      <a:r>
                        <a:rPr lang="en-US" sz="160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1" dirty="0">
                          <a:solidFill>
                            <a:schemeClr val="bg2"/>
                          </a:solidFill>
                        </a:rPr>
                        <a:t>City</a:t>
                      </a:r>
                      <a:endParaRPr lang="en-US" sz="1600" b="1" dirty="0">
                        <a:solidFill>
                          <a:schemeClr val="bg2"/>
                        </a:solidFill>
                        <a:latin typeface="DM Sans" pitchFamily="2" charset="77"/>
                      </a:endParaRP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dirty="0" err="1"/>
                        <a:t>Trono</a:t>
                      </a:r>
                      <a:endParaRPr lang="en-US" sz="160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dirty="0" err="1"/>
                        <a:t>Calgry</a:t>
                      </a:r>
                      <a:endParaRPr lang="en-US" sz="160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dirty="0" err="1"/>
                        <a:t>Vancover</a:t>
                      </a:r>
                      <a:endParaRPr lang="en-US" sz="1600" dirty="0"/>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1" dirty="0">
                          <a:solidFill>
                            <a:schemeClr val="bg2"/>
                          </a:solidFill>
                        </a:rPr>
                        <a:t>City</a:t>
                      </a:r>
                      <a:endParaRPr lang="en-US" sz="1600" b="1" dirty="0">
                        <a:solidFill>
                          <a:schemeClr val="bg2"/>
                        </a:solidFill>
                        <a:latin typeface="DM Sans" pitchFamily="2" charset="77"/>
                      </a:endParaRP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dirty="0"/>
                        <a:t>Toronto</a:t>
                      </a:r>
                      <a:endParaRPr lang="en-US" sz="160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dirty="0"/>
                        <a:t>Calgary</a:t>
                      </a:r>
                      <a:endParaRPr lang="en-US" sz="1600" dirty="0">
                        <a:latin typeface="DM Sans" pitchFamily="2" charset="77"/>
                      </a:endParaRPr>
                    </a:p>
                  </a:txBody>
                  <a:tcPr/>
                </a:tc>
                <a:extLst>
                  <a:ext uri="{0D108BD9-81ED-4DB2-BD59-A6C34878D82A}">
                    <a16:rowId xmlns:a16="http://schemas.microsoft.com/office/drawing/2014/main" val="1598786701"/>
                  </a:ext>
                </a:extLst>
              </a:tr>
              <a:tr h="370840">
                <a:tc>
                  <a:txBody>
                    <a:bodyPr/>
                    <a:lstStyle/>
                    <a:p>
                      <a:r>
                        <a:rPr lang="en-US" sz="1600" dirty="0"/>
                        <a:t>Vancouver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8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important_text">
            <a:extLst>
              <a:ext uri="{FF2B5EF4-FFF2-40B4-BE49-F238E27FC236}">
                <a16:creationId xmlns:a16="http://schemas.microsoft.com/office/drawing/2014/main" id="{B6F3FC6F-80AC-870C-7323-9C847AD3A440}"/>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584775"/>
          </a:xfrm>
          <a:prstGeom prst="rect">
            <a:avLst/>
          </a:prstGeom>
        </p:spPr>
        <p:txBody>
          <a:bodyPr wrap="square">
            <a:spAutoFit/>
          </a:bodyPr>
          <a:lstStyle/>
          <a:p>
            <a:r>
              <a:rPr lang="en-CA" sz="1600" dirty="0">
                <a:solidFill>
                  <a:srgbClr val="A71D5D"/>
                </a:solidFill>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endParaRPr lang="en-CA" sz="1600" dirty="0">
              <a:solidFill>
                <a:srgbClr val="A71D5D"/>
              </a:solidFill>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 == </a:t>
            </a:r>
            <a:r>
              <a:rPr lang="en-CA" sz="1600" dirty="0" err="1">
                <a:solidFill>
                  <a:schemeClr val="tx1"/>
                </a:solidFill>
                <a:latin typeface="DM Mono" panose="020B0509040201040103" pitchFamily="49" charset="77"/>
              </a:rPr>
              <a:t>expected_json</a:t>
            </a:r>
            <a:endParaRPr lang="en-CA" sz="1600" b="1" dirty="0">
              <a:solidFill>
                <a:srgbClr val="63A35C"/>
              </a:solidFill>
              <a:highlight>
                <a:srgbClr val="FFFF00"/>
              </a:highlight>
            </a:endParaRPr>
          </a:p>
        </p:txBody>
      </p:sp>
      <p:sp>
        <p:nvSpPr>
          <p:cNvPr id="8" name="!!important">
            <a:extLst>
              <a:ext uri="{FF2B5EF4-FFF2-40B4-BE49-F238E27FC236}">
                <a16:creationId xmlns:a16="http://schemas.microsoft.com/office/drawing/2014/main" id="{AD8CDB58-C437-5F4A-0A8D-463D916FEE91}"/>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584775"/>
          </a:xfrm>
          <a:prstGeom prst="rect">
            <a:avLst/>
          </a:prstGeom>
        </p:spPr>
        <p:txBody>
          <a:bodyPr wrap="square">
            <a:spAutoFit/>
          </a:bodyPr>
          <a:lstStyle/>
          <a:p>
            <a:r>
              <a:rPr lang="en-CA" sz="1600" dirty="0">
                <a:solidFill>
                  <a:srgbClr val="A71D5D"/>
                </a:solidFill>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endParaRPr lang="en-CA" sz="1600" dirty="0">
              <a:solidFill>
                <a:srgbClr val="A71D5D"/>
              </a:solidFill>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 </a:t>
            </a:r>
            <a:r>
              <a:rPr lang="en-CA" sz="1600" dirty="0" err="1">
                <a:solidFill>
                  <a:schemeClr val="tx1"/>
                </a:solidFill>
                <a:latin typeface="DM Mono" panose="020B0509040201040103" pitchFamily="49" charset="77"/>
              </a:rPr>
              <a:t>expected_json</a:t>
            </a:r>
            <a:r>
              <a:rPr lang="en-CA" sz="1600" dirty="0">
                <a:solidFill>
                  <a:srgbClr val="63A35C"/>
                </a:solidFill>
                <a:highlight>
                  <a:srgbClr val="FFFF00"/>
                </a:highlight>
                <a:latin typeface="DM Mono" panose="020B0509040201040103" pitchFamily="49" charset="77"/>
              </a:rPr>
              <a:t>[</a:t>
            </a:r>
            <a:r>
              <a:rPr lang="en-CA" sz="1600" b="1"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endParaRPr lang="en-CA" sz="1600" b="1" dirty="0">
              <a:solidFill>
                <a:srgbClr val="63A35C"/>
              </a:solidFill>
              <a:highlight>
                <a:srgbClr val="FFFF00"/>
              </a:highlight>
            </a:endParaRPr>
          </a:p>
        </p:txBody>
      </p:sp>
      <p:sp>
        <p:nvSpPr>
          <p:cNvPr id="17" name="Rectangle 16">
            <a:extLst>
              <a:ext uri="{FF2B5EF4-FFF2-40B4-BE49-F238E27FC236}">
                <a16:creationId xmlns:a16="http://schemas.microsoft.com/office/drawing/2014/main" id="{21929C99-ECE2-34EC-3D68-00B7141B2609}"/>
              </a:ext>
            </a:extLst>
          </p:cNvPr>
          <p:cNvSpPr/>
          <p:nvPr/>
        </p:nvSpPr>
        <p:spPr>
          <a:xfrm>
            <a:off x="766856"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A78B565-6AB7-FCCC-48BC-4F5AA8341F18}"/>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584775"/>
          </a:xfrm>
          <a:prstGeom prst="rect">
            <a:avLst/>
          </a:prstGeom>
        </p:spPr>
        <p:txBody>
          <a:bodyPr wrap="square">
            <a:spAutoFit/>
          </a:bodyPr>
          <a:lstStyle/>
          <a:p>
            <a:r>
              <a:rPr lang="en-CA" sz="1600" dirty="0">
                <a:solidFill>
                  <a:srgbClr val="A71D5D"/>
                </a:solidFill>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endParaRPr lang="en-CA" sz="1600" dirty="0">
              <a:solidFill>
                <a:srgbClr val="A71D5D"/>
              </a:solidFill>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 </a:t>
            </a:r>
            <a:r>
              <a:rPr lang="en-CA" sz="1600" dirty="0" err="1">
                <a:solidFill>
                  <a:schemeClr val="tx1"/>
                </a:solidFill>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CA" sz="1600" b="1" dirty="0">
              <a:solidFill>
                <a:srgbClr val="63A35C"/>
              </a:solidFill>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2156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584775"/>
          </a:xfrm>
          <a:prstGeom prst="rect">
            <a:avLst/>
          </a:prstGeom>
        </p:spPr>
        <p:txBody>
          <a:bodyPr wrap="square">
            <a:spAutoFit/>
          </a:bodyPr>
          <a:lstStyle/>
          <a:p>
            <a:r>
              <a:rPr lang="en-CA" sz="1600" b="1" dirty="0">
                <a:solidFill>
                  <a:srgbClr val="A71D5D"/>
                </a:solidFill>
              </a:rPr>
              <a:t>  </a:t>
            </a: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 </a:t>
            </a:r>
            <a:r>
              <a:rPr lang="en-CA" sz="1600" dirty="0" err="1">
                <a:solidFill>
                  <a:schemeClr val="tx1"/>
                </a:solidFill>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CA" sz="1600" b="1" dirty="0">
              <a:solidFill>
                <a:srgbClr val="63A35C"/>
              </a:solidFill>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5668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b="1" dirty="0">
              <a:solidFill>
                <a:srgbClr val="A71D5D"/>
              </a:solidFill>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business_id</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num_reviews</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b="1" dirty="0">
              <a:solidFill>
                <a:srgbClr val="63A35C"/>
              </a:solidFill>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5339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b="1" dirty="0">
              <a:solidFill>
                <a:srgbClr val="A71D5D"/>
              </a:solidFill>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b="1" dirty="0">
              <a:solidFill>
                <a:srgbClr val="63A35C"/>
              </a:solidFill>
            </a:endParaRPr>
          </a:p>
        </p:txBody>
      </p:sp>
    </p:spTree>
    <p:extLst>
      <p:ext uri="{BB962C8B-B14F-4D97-AF65-F5344CB8AC3E}">
        <p14:creationId xmlns:p14="http://schemas.microsoft.com/office/powerpoint/2010/main" val="3019228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795DA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The Bug</a:t>
            </a:r>
            <a:endParaRPr sz="4000" dirty="0"/>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2000" fill="hold"/>
                                        <p:tgtEl>
                                          <p:spTgt spid="19"/>
                                        </p:tgtEl>
                                        <p:attrNameLst>
                                          <p:attrName>ppt_x</p:attrName>
                                          <p:attrName>ppt_y</p:attrName>
                                        </p:attrNameLst>
                                      </p:cBhvr>
                                      <p:rCtr x="0" y="29653"/>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584775"/>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
</a:t>
            </a:r>
            <a:endParaRPr lang="en-CA" sz="16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749245" y="3149564"/>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BCDFFC-2A96-51D6-F34B-6B091BECF4C0}"/>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766856" y="3041803"/>
            <a:ext cx="10866344" cy="290179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 </a:t>
            </a:r>
            <a:r>
              <a:rPr lang="en-CA" sz="1600" dirty="0">
                <a:solidFill>
                  <a:srgbClr val="795DA3"/>
                </a:solidFill>
                <a:latin typeface="DM Mono" panose="020B0509040201040103" pitchFamily="49" charset="77"/>
              </a:rPr>
              <a:t>transform</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A71D5D"/>
                </a:solidFill>
                <a:latin typeface="DM Mono" panose="020B0509040201040103" pitchFamily="49" charset="77"/>
              </a:rPr>
              <a:t>: </a:t>
            </a:r>
            <a:r>
              <a:rPr lang="en-CA" sz="1600" dirty="0">
                <a:solidFill>
                  <a:srgbClr val="795DA3"/>
                </a:solidFill>
                <a:latin typeface="DM Mono" panose="020B0509040201040103" pitchFamily="49" charset="77"/>
              </a:rPr>
              <a:t>datetime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datetime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today</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rPr>
            </a:br>
            <a:endParaRPr lang="en-US" dirty="0"/>
          </a:p>
        </p:txBody>
      </p:sp>
      <p:sp>
        <p:nvSpPr>
          <p:cNvPr id="10" name="TextBox 9">
            <a:extLst>
              <a:ext uri="{FF2B5EF4-FFF2-40B4-BE49-F238E27FC236}">
                <a16:creationId xmlns:a16="http://schemas.microsoft.com/office/drawing/2014/main" id="{DE0AC903-F096-A40C-BB8B-148D6521CDCB}"/>
              </a:ext>
            </a:extLst>
          </p:cNvPr>
          <p:cNvSpPr txBox="1"/>
          <p:nvPr/>
        </p:nvSpPr>
        <p:spPr>
          <a:xfrm>
            <a:off x="361800" y="3041803"/>
            <a:ext cx="11430000" cy="2769989"/>
          </a:xfrm>
          <a:prstGeom prst="rect">
            <a:avLst/>
          </a:prstGeom>
          <a:noFill/>
          <a:ln w="38100">
            <a:noFill/>
          </a:ln>
        </p:spPr>
        <p:txBody>
          <a:bodyPr wrap="square" rtlCol="0">
            <a:spAutoFit/>
          </a:bodyPr>
          <a:lstStyle/>
          <a:p>
            <a:br>
              <a:rPr lang="en-CA" sz="1600" dirty="0">
                <a:solidFill>
                  <a:srgbClr val="A71D5D"/>
                </a:solidFill>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A71D5D"/>
                </a:solidFill>
              </a:rPr>
            </a:br>
            <a:endParaRPr lang="en-US" dirty="0"/>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848733"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10997255" y="3154965"/>
            <a:ext cx="10845897" cy="2554545"/>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020B40A-D4AA-43A7-68AF-46E5E31099B1}"/>
              </a:ext>
            </a:extLst>
          </p:cNvPr>
          <p:cNvSpPr/>
          <p:nvPr/>
        </p:nvSpPr>
        <p:spPr>
          <a:xfrm>
            <a:off x="-10999349" y="3154965"/>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82898"/>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0508" y="3181037"/>
            <a:ext cx="10845897" cy="2554545"/>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943364-20F9-321B-62E9-932E001EED79}"/>
              </a:ext>
            </a:extLst>
          </p:cNvPr>
          <p:cNvSpPr/>
          <p:nvPr/>
        </p:nvSpPr>
        <p:spPr>
          <a:xfrm>
            <a:off x="749245" y="3311379"/>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b="1" dirty="0">
                <a:solidFill>
                  <a:srgbClr val="A71D5D"/>
                </a:solidFill>
                <a:latin typeface="DM Mono" panose="020B0509040201040103" pitchFamily="49" charset="77"/>
              </a:rPr>
            </a:br>
            <a:endParaRPr lang="en-US" sz="1600" b="1"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3181037"/>
            <a:ext cx="10845897" cy="2554545"/>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613173" y="471992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587095" y="4724334"/>
            <a:ext cx="10845896" cy="273034"/>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6856" y="46836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0086B3"/>
              </a:solidFill>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0017" y="4597260"/>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590508" y="3181037"/>
            <a:ext cx="10845897" cy="1453781"/>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35D9902-9177-DD14-5BFC-1379FC959EAE}"/>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587095" y="5157014"/>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3181037"/>
            <a:ext cx="10845897" cy="2554545"/>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613173" y="471992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8"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endParaRPr lang="en-CA" sz="1600" b="1" dirty="0">
              <a:solidFill>
                <a:srgbClr val="63A35C"/>
              </a:solidFill>
            </a:endParaRPr>
          </a:p>
        </p:txBody>
      </p:sp>
      <p:sp>
        <p:nvSpPr>
          <p:cNvPr id="16" name="TextBox 15">
            <a:extLst>
              <a:ext uri="{FF2B5EF4-FFF2-40B4-BE49-F238E27FC236}">
                <a16:creationId xmlns:a16="http://schemas.microsoft.com/office/drawing/2014/main" id="{3E0762C3-A298-BF69-8B46-E11E29E4D083}"/>
              </a:ext>
            </a:extLst>
          </p:cNvPr>
          <p:cNvSpPr txBox="1"/>
          <p:nvPr/>
        </p:nvSpPr>
        <p:spPr>
          <a:xfrm>
            <a:off x="565727" y="-4575799"/>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749245" y="-2293961"/>
            <a:ext cx="10845897" cy="1455783"/>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613173" y="1132641"/>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12032580"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“The number of interactions in the </a:t>
            </a:r>
            <a:r>
              <a:rPr lang="en" sz="4000" dirty="0" err="1">
                <a:latin typeface="Courier New"/>
                <a:ea typeface="Courier New"/>
                <a:cs typeface="Courier New"/>
                <a:sym typeface="Courier New"/>
              </a:rPr>
              <a:t>pandemic_recovery</a:t>
            </a:r>
            <a:r>
              <a:rPr lang="en" sz="4000" dirty="0"/>
              <a:t> table doesn’t look right”</a:t>
            </a:r>
            <a:endParaRPr sz="4000" dirty="0"/>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actual_df</a:t>
            </a:r>
            <a:r>
              <a:rPr lang="en-CA" sz="1600" b="1" dirty="0">
                <a:solidFill>
                  <a:srgbClr val="A71D5D"/>
                </a:solidFill>
                <a:latin typeface="DM Mono" panose="020B0509040201040103" pitchFamily="49" charset="77"/>
              </a:rPr>
              <a:t> = </a:t>
            </a:r>
            <a:r>
              <a:rPr lang="en-CA" sz="1600" b="1" dirty="0" err="1">
                <a:solidFill>
                  <a:srgbClr val="0086B3"/>
                </a:solidFill>
                <a:latin typeface="DM Mono" panose="020B0509040201040103" pitchFamily="49" charset="77"/>
              </a:rPr>
              <a:t>construct_post_pandemic_recovery_df</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business_df</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checkin_df</a:t>
            </a:r>
            <a:r>
              <a:rPr lang="en-CA" sz="1600" b="1" dirty="0">
                <a:solidFill>
                  <a:srgbClr val="63A35C"/>
                </a:solidFill>
                <a:latin typeface="DM Mono" panose="020B0509040201040103" pitchFamily="49" charset="77"/>
              </a:rPr>
              <a:t>, </a:t>
            </a:r>
            <a:r>
              <a:rPr lang="en-CA" sz="1600" b="1" dirty="0" err="1">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run_date</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tips_df</a:t>
            </a:r>
            <a:br>
              <a:rPr lang="en-CA" sz="1600" b="1" dirty="0">
                <a:solidFill>
                  <a:srgbClr val="0086B3"/>
                </a:solidFill>
                <a:latin typeface="DM Mono" panose="020B0509040201040103" pitchFamily="49" charset="77"/>
              </a:rPr>
            </a:br>
            <a:r>
              <a:rPr lang="en-CA" sz="1600" b="1" dirty="0">
                <a:solidFill>
                  <a:srgbClr val="0086B3"/>
                </a:solidFill>
                <a:latin typeface="DM Mono" panose="020B0509040201040103" pitchFamily="49" charset="77"/>
              </a:rPr>
              <a:t> </a:t>
            </a:r>
            <a:r>
              <a:rPr lang="en-CA" sz="1600" b="1"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highlight>
                  <a:srgbClr val="FFFF00"/>
                </a:highlight>
                <a:latin typeface="DM Mono" panose="020B0509040201040103" pitchFamily="49" charset="77"/>
              </a:rPr>
              <a:t>actual_df</a:t>
            </a:r>
            <a:r>
              <a:rPr lang="en-CA" sz="1600" dirty="0">
                <a:solidFill>
                  <a:schemeClr val="tx1"/>
                </a:solidFill>
                <a:highlight>
                  <a:srgbClr val="FFFF00"/>
                </a:highlight>
                <a:latin typeface="DM Mono" panose="020B0509040201040103" pitchFamily="49" charset="77"/>
              </a:rPr>
              <a:t> =</a:t>
            </a:r>
            <a:r>
              <a:rPr lang="en-CA" sz="1600" dirty="0">
                <a:solidFill>
                  <a:srgbClr val="A71D5D"/>
                </a:solidFill>
                <a:highlight>
                  <a:srgbClr val="FFFF00"/>
                </a:highlight>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actual_df</a:t>
            </a:r>
            <a:r>
              <a:rPr lang="en-CA" sz="1600" b="1" dirty="0">
                <a:solidFill>
                  <a:srgbClr val="A71D5D"/>
                </a:solidFill>
                <a:latin typeface="DM Mono" panose="020B0509040201040103" pitchFamily="49" charset="77"/>
              </a:rPr>
              <a:t> = </a:t>
            </a:r>
            <a:r>
              <a:rPr lang="en-CA" sz="1600" b="1" dirty="0" err="1">
                <a:solidFill>
                  <a:srgbClr val="0086B3"/>
                </a:solidFill>
                <a:latin typeface="DM Mono" panose="020B0509040201040103" pitchFamily="49" charset="77"/>
              </a:rPr>
              <a:t>construct_post_pandemic_recovery_df</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business_df</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checkin_df</a:t>
            </a:r>
            <a:r>
              <a:rPr lang="en-CA" sz="1600" b="1" dirty="0">
                <a:solidFill>
                  <a:srgbClr val="63A35C"/>
                </a:solidFill>
                <a:latin typeface="DM Mono" panose="020B0509040201040103" pitchFamily="49" charset="77"/>
              </a:rPr>
              <a:t>, </a:t>
            </a:r>
            <a:r>
              <a:rPr lang="en-CA" sz="1600" b="1" dirty="0" err="1">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run_date</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tips_df</a:t>
            </a:r>
            <a:br>
              <a:rPr lang="en-CA" sz="1600" b="1" dirty="0">
                <a:solidFill>
                  <a:srgbClr val="0086B3"/>
                </a:solidFill>
                <a:latin typeface="DM Mono" panose="020B0509040201040103" pitchFamily="49" charset="77"/>
              </a:rPr>
            </a:br>
            <a:r>
              <a:rPr lang="en-CA" sz="1600" b="1" dirty="0">
                <a:solidFill>
                  <a:srgbClr val="0086B3"/>
                </a:solidFill>
                <a:latin typeface="DM Mono" panose="020B0509040201040103" pitchFamily="49" charset="77"/>
              </a:rPr>
              <a:t> </a:t>
            </a:r>
            <a:r>
              <a:rPr lang="en-CA" sz="1600" b="1"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745054" y="5775517"/>
            <a:ext cx="10659301" cy="280301"/>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0499"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744739" y="5053765"/>
            <a:ext cx="10659301" cy="280301"/>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865278"/>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1428" y="507210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733843" y="5133942"/>
            <a:ext cx="9815341" cy="33855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1815882"/>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4831"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8D668CAD-FD3E-BCEA-B539-3A8AC90965D4}"/>
              </a:ext>
            </a:extLst>
          </p:cNvPr>
          <p:cNvSpPr/>
          <p:nvPr/>
        </p:nvSpPr>
        <p:spPr>
          <a:xfrm>
            <a:off x="974831" y="4852220"/>
            <a:ext cx="10425526"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"dt"</a:t>
            </a:r>
            <a:r>
              <a:rPr lang="en-CA" sz="1600" b="1" dirty="0">
                <a:solidFill>
                  <a:srgbClr val="63A35C"/>
                </a:solidFill>
              </a:rPr>
              <a:t>, </a:t>
            </a:r>
            <a:r>
              <a:rPr lang="en-CA" sz="1600" b="1" dirty="0" err="1"/>
              <a:t>F</a:t>
            </a:r>
            <a:r>
              <a:rPr lang="en-CA" sz="1600" b="1" dirty="0" err="1">
                <a:solidFill>
                  <a:srgbClr val="63A35C"/>
                </a:solidFill>
              </a:rPr>
              <a:t>.</a:t>
            </a:r>
            <a:r>
              <a:rPr lang="en-CA" sz="1600" b="1" dirty="0" err="1">
                <a:solidFill>
                  <a:srgbClr val="0086B3"/>
                </a:solidFill>
              </a:rPr>
              <a:t>lit</a:t>
            </a:r>
            <a:r>
              <a:rPr lang="en-CA" sz="1600" b="1" dirty="0">
                <a:solidFill>
                  <a:srgbClr val="63A35C"/>
                </a:solidFill>
              </a:rPr>
              <a:t>(</a:t>
            </a:r>
            <a:r>
              <a:rPr lang="en-CA" sz="1600" b="1" dirty="0" err="1">
                <a:solidFill>
                  <a:srgbClr val="0086B3"/>
                </a:solidFill>
              </a:rPr>
              <a:t>run_date</a:t>
            </a:r>
            <a:r>
              <a:rPr lang="en-CA" sz="1600" b="1" dirty="0" err="1">
                <a:solidFill>
                  <a:srgbClr val="63A35C"/>
                </a:solidFill>
              </a:rPr>
              <a:t>.</a:t>
            </a:r>
            <a:r>
              <a:rPr lang="en-CA" sz="1600" b="1" dirty="0" err="1">
                <a:solidFill>
                  <a:srgbClr val="0086B3"/>
                </a:solidFill>
              </a:rPr>
              <a:t>strftime</a:t>
            </a:r>
            <a:r>
              <a:rPr lang="en-CA" sz="1600" b="1" dirty="0">
                <a:solidFill>
                  <a:srgbClr val="63A35C"/>
                </a:solidFill>
              </a:rPr>
              <a:t>(</a:t>
            </a:r>
            <a:r>
              <a:rPr lang="en-CA" sz="1600" b="1" dirty="0">
                <a:solidFill>
                  <a:srgbClr val="183691"/>
                </a:solidFill>
              </a:rPr>
              <a:t>"%Y-%m-%d"</a:t>
            </a:r>
            <a:r>
              <a:rPr lang="en-CA" sz="1600" b="1" dirty="0">
                <a:solidFill>
                  <a:srgbClr val="63A35C"/>
                </a:solidFill>
              </a:rPr>
              <a:t>)))</a:t>
            </a:r>
            <a:endParaRPr lang="en-CA" sz="1600" b="1" dirty="0"/>
          </a:p>
        </p:txBody>
      </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1815882"/>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4831"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256168644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548430"/>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309902"/>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830997"/>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475137"/>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4" name="Rectangle 3">
            <a:extLst>
              <a:ext uri="{FF2B5EF4-FFF2-40B4-BE49-F238E27FC236}">
                <a16:creationId xmlns:a16="http://schemas.microsoft.com/office/drawing/2014/main" id="{6C888EC9-383A-3268-F11D-42819802AC85}"/>
              </a:ext>
            </a:extLst>
          </p:cNvPr>
          <p:cNvSpPr/>
          <p:nvPr/>
        </p:nvSpPr>
        <p:spPr>
          <a:xfrm>
            <a:off x="978830" y="3874276"/>
            <a:ext cx="10425526" cy="1077218"/>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endParaRPr lang="en-US" sz="1600" dirty="0"/>
          </a:p>
        </p:txBody>
      </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548430"/>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309902"/>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830997"/>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475137"/>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latin typeface="DM Mono" panose="020B0509040201040103" pitchFamily="49" charset="77"/>
              </a:rPr>
              <a:t>pandemic_recovery_df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19309332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236944083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1" dirty="0" err="1">
                          <a:solidFill>
                            <a:schemeClr val="tx2"/>
                          </a:solidFill>
                        </a:rPr>
                        <a:t>business_id</a:t>
                      </a:r>
                      <a:endParaRPr sz="1600" b="1" dirty="0">
                        <a:solidFill>
                          <a:schemeClr val="tx2"/>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1" dirty="0" err="1">
                          <a:solidFill>
                            <a:schemeClr val="bg1"/>
                          </a:solidFill>
                        </a:rPr>
                        <a:t>business_name</a:t>
                      </a:r>
                      <a:endParaRPr sz="1600" b="1" dirty="0">
                        <a:solidFill>
                          <a:schemeClr val="bg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1" dirty="0" err="1">
                          <a:solidFill>
                            <a:schemeClr val="bg1"/>
                          </a:solidFill>
                        </a:rPr>
                        <a:t>review_count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checkin_count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tip_count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interaction_count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1" dirty="0">
                          <a:solidFill>
                            <a:schemeClr val="bg1"/>
                          </a:solidFill>
                        </a:rPr>
                        <a:t>date</a:t>
                      </a:r>
                      <a:endParaRPr sz="1600" b="1" dirty="0">
                        <a:solidFill>
                          <a:schemeClr val="bg1"/>
                        </a:solidFill>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dirty="0">
                          <a:solidFill>
                            <a:schemeClr val="dk1"/>
                          </a:solidFill>
                        </a:rPr>
                        <a:t>bBDDEgkFA1Otx9Lfe7BZ</a:t>
                      </a:r>
                      <a:endParaRPr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Sonic Drive-In</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4</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Tsevi's Pub And Grill</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2</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dirty="0">
                          <a:solidFill>
                            <a:schemeClr val="dk1"/>
                          </a:solidFill>
                        </a:rPr>
                        <a:t>n_0UpQx1hsNbnPUSlodU</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Famous Footwear</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dirty="0">
                          <a:solidFill>
                            <a:schemeClr val="dk1"/>
                          </a:solidFill>
                        </a:rPr>
                        <a:t>mWMc6_wTdE0EUBKIGX</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Perkiomen Valley Brewery</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5</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dirty="0">
                          <a:solidFill>
                            <a:schemeClr val="dk1"/>
                          </a:solidFill>
                        </a:rPr>
                        <a:t>MTSW4McQd7CbVtyjqoe</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dirty="0">
                          <a:solidFill>
                            <a:schemeClr val="dk1"/>
                          </a:solidFill>
                        </a:rPr>
                        <a:t>St </a:t>
                      </a:r>
                      <a:r>
                        <a:rPr lang="en" sz="1000" dirty="0" err="1">
                          <a:solidFill>
                            <a:schemeClr val="dk1"/>
                          </a:solidFill>
                        </a:rPr>
                        <a:t>Honore</a:t>
                      </a:r>
                      <a:r>
                        <a:rPr lang="en" sz="1000" dirty="0">
                          <a:solidFill>
                            <a:schemeClr val="dk1"/>
                          </a:solidFill>
                        </a:rPr>
                        <a:t> Pastries</a:t>
                      </a:r>
                      <a:endParaRPr sz="1000" dirty="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dirty="0">
                          <a:solidFill>
                            <a:schemeClr val="dk1"/>
                          </a:solidFill>
                        </a:rPr>
                        <a:t>2022-06-28</a:t>
                      </a:r>
                      <a:endParaRPr sz="800" dirty="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EB79543C-16F0-0EE1-BC49-9FBDFBFFB775}"/>
              </a:ext>
            </a:extLst>
          </p:cNvPr>
          <p:cNvSpPr/>
          <p:nvPr/>
        </p:nvSpPr>
        <p:spPr>
          <a:xfrm>
            <a:off x="978830" y="3509601"/>
            <a:ext cx="10118839"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dirty="0"/>
          </a:p>
        </p:txBody>
      </p:sp>
    </p:spTree>
    <p:extLst>
      <p:ext uri="{BB962C8B-B14F-4D97-AF65-F5344CB8AC3E}">
        <p14:creationId xmlns:p14="http://schemas.microsoft.com/office/powerpoint/2010/main" val="39942099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latin typeface="Arial" panose="020B0604020202020204" pitchFamily="34" charset="0"/>
                <a:cs typeface="Arial" panose="020B0604020202020204" pitchFamily="34" charset="0"/>
              </a:rPr>
              <a:t>pandemic_recovery_df</a:t>
            </a:r>
            <a:r>
              <a:rPr lang="en-CA" sz="1600" b="1" dirty="0">
                <a:latin typeface="Arial" panose="020B0604020202020204" pitchFamily="34" charset="0"/>
                <a:cs typeface="Arial" panose="020B0604020202020204" pitchFamily="34" charset="0"/>
              </a:rPr>
              <a:t> </a:t>
            </a:r>
            <a:r>
              <a:rPr lang="en-CA" sz="1600" b="1" dirty="0">
                <a:solidFill>
                  <a:srgbClr val="A71D5D"/>
                </a:solidFill>
                <a:latin typeface="Arial" panose="020B0604020202020204" pitchFamily="34" charset="0"/>
                <a:cs typeface="Arial" panose="020B0604020202020204" pitchFamily="34" charset="0"/>
              </a:rPr>
              <a:t>= </a:t>
            </a:r>
            <a:r>
              <a:rPr lang="en-CA" sz="1600" b="1" dirty="0" err="1">
                <a:solidFill>
                  <a:srgbClr val="0086B3"/>
                </a:solidFill>
                <a:latin typeface="Arial" panose="020B0604020202020204" pitchFamily="34" charset="0"/>
                <a:cs typeface="Arial" panose="020B0604020202020204" pitchFamily="34" charset="0"/>
              </a:rPr>
              <a:t>business_df</a:t>
            </a:r>
            <a:r>
              <a:rPr lang="en-CA" sz="1600" b="1" dirty="0" err="1">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join</a:t>
            </a:r>
            <a:r>
              <a:rPr lang="en-CA" sz="1600" b="1" dirty="0">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checkin_df</a:t>
            </a:r>
            <a:r>
              <a:rPr lang="en-CA" sz="1600" b="1" dirty="0">
                <a:solidFill>
                  <a:srgbClr val="63A35C"/>
                </a:solidFill>
                <a:latin typeface="Arial" panose="020B0604020202020204" pitchFamily="34" charset="0"/>
                <a:cs typeface="Arial" panose="020B0604020202020204" pitchFamily="34" charset="0"/>
              </a:rPr>
              <a:t>, </a:t>
            </a:r>
            <a:r>
              <a:rPr lang="en-CA" sz="1600" b="1" dirty="0">
                <a:solidFill>
                  <a:srgbClr val="660099"/>
                </a:solidFill>
                <a:latin typeface="Arial" panose="020B0604020202020204" pitchFamily="34" charset="0"/>
                <a:cs typeface="Arial" panose="020B0604020202020204" pitchFamily="34" charset="0"/>
              </a:rPr>
              <a:t>on</a:t>
            </a:r>
            <a:r>
              <a:rPr lang="en-CA" sz="1600" b="1" dirty="0">
                <a:solidFill>
                  <a:srgbClr val="A71D5D"/>
                </a:solidFill>
                <a:latin typeface="Arial" panose="020B0604020202020204" pitchFamily="34" charset="0"/>
                <a:cs typeface="Arial" panose="020B0604020202020204" pitchFamily="34" charset="0"/>
              </a:rPr>
              <a:t>=</a:t>
            </a:r>
            <a:r>
              <a:rPr lang="en-CA" sz="1600" b="1" dirty="0">
                <a:solidFill>
                  <a:srgbClr val="183691"/>
                </a:solidFill>
                <a:latin typeface="Arial" panose="020B0604020202020204" pitchFamily="34" charset="0"/>
                <a:cs typeface="Arial" panose="020B0604020202020204" pitchFamily="34" charset="0"/>
              </a:rPr>
              <a:t>"</a:t>
            </a:r>
            <a:r>
              <a:rPr lang="en-CA" sz="1600" b="1" dirty="0" err="1">
                <a:solidFill>
                  <a:srgbClr val="183691"/>
                </a:solidFill>
                <a:latin typeface="Arial" panose="020B0604020202020204" pitchFamily="34" charset="0"/>
                <a:cs typeface="Arial" panose="020B0604020202020204" pitchFamily="34" charset="0"/>
              </a:rPr>
              <a:t>business_id</a:t>
            </a:r>
            <a:r>
              <a:rPr lang="en-CA" sz="1600" b="1" dirty="0">
                <a:solidFill>
                  <a:srgbClr val="183691"/>
                </a:solidFill>
                <a:latin typeface="Arial" panose="020B0604020202020204" pitchFamily="34" charset="0"/>
                <a:cs typeface="Arial" panose="020B0604020202020204" pitchFamily="34" charset="0"/>
              </a:rPr>
              <a:t>"</a:t>
            </a:r>
            <a:r>
              <a:rPr lang="en-CA" sz="1600" b="1" dirty="0">
                <a:solidFill>
                  <a:srgbClr val="63A35C"/>
                </a:solidFill>
                <a:latin typeface="Arial" panose="020B0604020202020204" pitchFamily="34" charset="0"/>
                <a:cs typeface="Arial" panose="020B0604020202020204" pitchFamily="34" charset="0"/>
              </a:rPr>
              <a:t>, </a:t>
            </a:r>
            <a:r>
              <a:rPr lang="en-CA" sz="1600" b="1" dirty="0">
                <a:solidFill>
                  <a:srgbClr val="660099"/>
                </a:solidFill>
                <a:latin typeface="Arial" panose="020B0604020202020204" pitchFamily="34" charset="0"/>
                <a:cs typeface="Arial" panose="020B0604020202020204" pitchFamily="34" charset="0"/>
              </a:rPr>
              <a:t>how</a:t>
            </a:r>
            <a:r>
              <a:rPr lang="en-CA" sz="1600" b="1" dirty="0">
                <a:solidFill>
                  <a:srgbClr val="A71D5D"/>
                </a:solidFill>
                <a:latin typeface="Arial" panose="020B0604020202020204" pitchFamily="34" charset="0"/>
                <a:cs typeface="Arial" panose="020B0604020202020204" pitchFamily="34" charset="0"/>
              </a:rPr>
              <a:t>=</a:t>
            </a:r>
            <a:r>
              <a:rPr lang="en-CA" sz="1600" b="1" dirty="0">
                <a:solidFill>
                  <a:srgbClr val="183691"/>
                </a:solidFill>
                <a:latin typeface="Arial" panose="020B0604020202020204" pitchFamily="34" charset="0"/>
                <a:cs typeface="Arial" panose="020B0604020202020204" pitchFamily="34" charset="0"/>
              </a:rPr>
              <a:t>'left'</a:t>
            </a:r>
            <a:r>
              <a:rPr lang="en-CA" sz="1600" b="1" dirty="0">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fillna</a:t>
            </a:r>
            <a:r>
              <a:rPr lang="en-CA" sz="1600" b="1" dirty="0">
                <a:solidFill>
                  <a:srgbClr val="63A35C"/>
                </a:solidFill>
                <a:latin typeface="Arial" panose="020B0604020202020204" pitchFamily="34" charset="0"/>
                <a:cs typeface="Arial" panose="020B0604020202020204" pitchFamily="34" charset="0"/>
              </a:rPr>
              <a:t>(</a:t>
            </a:r>
            <a:r>
              <a:rPr lang="en-CA" sz="1600" b="1" dirty="0">
                <a:solidFill>
                  <a:srgbClr val="0086B3"/>
                </a:solidFill>
                <a:latin typeface="Arial" panose="020B0604020202020204" pitchFamily="34" charset="0"/>
                <a:cs typeface="Arial" panose="020B0604020202020204" pitchFamily="34" charset="0"/>
              </a:rPr>
              <a:t>0</a:t>
            </a:r>
            <a:r>
              <a:rPr lang="en-CA" sz="1600" b="1" dirty="0">
                <a:solidFill>
                  <a:srgbClr val="63A35C"/>
                </a:solidFill>
                <a:latin typeface="Arial" panose="020B0604020202020204" pitchFamily="34" charset="0"/>
                <a:cs typeface="Arial" panose="020B0604020202020204" pitchFamily="34" charset="0"/>
              </a:rPr>
              <a:t>)</a:t>
            </a:r>
            <a:br>
              <a:rPr lang="en-CA" sz="1600" b="1" dirty="0">
                <a:solidFill>
                  <a:srgbClr val="63A35C"/>
                </a:solidFill>
                <a:latin typeface="DM Mono" panose="020B0509040201040103" pitchFamily="49" charset="77"/>
              </a:rPr>
            </a:br>
            <a:r>
              <a:rPr lang="en-CA" sz="1600" b="1" dirty="0" err="1">
                <a:latin typeface="Arial" panose="020B0604020202020204" pitchFamily="34" charset="0"/>
                <a:cs typeface="Arial" panose="020B0604020202020204" pitchFamily="34" charset="0"/>
              </a:rPr>
              <a:t>pandemic_recovery_df</a:t>
            </a:r>
            <a:r>
              <a:rPr lang="en-CA" sz="1600" b="1" dirty="0">
                <a:latin typeface="Arial" panose="020B0604020202020204" pitchFamily="34" charset="0"/>
                <a:cs typeface="Arial" panose="020B0604020202020204" pitchFamily="34" charset="0"/>
              </a:rPr>
              <a:t> </a:t>
            </a:r>
            <a:r>
              <a:rPr lang="en-CA" sz="1600" b="1" dirty="0">
                <a:solidFill>
                  <a:srgbClr val="A71D5D"/>
                </a:solidFill>
                <a:latin typeface="Arial" panose="020B0604020202020204" pitchFamily="34" charset="0"/>
                <a:cs typeface="Arial" panose="020B0604020202020204" pitchFamily="34" charset="0"/>
              </a:rPr>
              <a:t>= </a:t>
            </a:r>
            <a:r>
              <a:rPr lang="en-CA" sz="1600" b="1" dirty="0" err="1">
                <a:latin typeface="Arial" panose="020B0604020202020204" pitchFamily="34" charset="0"/>
                <a:cs typeface="Arial" panose="020B0604020202020204" pitchFamily="34" charset="0"/>
              </a:rPr>
              <a:t>pandemic_recovery_df</a:t>
            </a:r>
            <a:r>
              <a:rPr lang="en-CA" sz="1600" b="1" dirty="0" err="1">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join</a:t>
            </a:r>
            <a:r>
              <a:rPr lang="en-CA" sz="1600" b="1" dirty="0">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reviews_df</a:t>
            </a:r>
            <a:r>
              <a:rPr lang="en-CA" sz="1600" b="1" dirty="0">
                <a:solidFill>
                  <a:srgbClr val="63A35C"/>
                </a:solidFill>
                <a:latin typeface="Arial" panose="020B0604020202020204" pitchFamily="34" charset="0"/>
                <a:cs typeface="Arial" panose="020B0604020202020204" pitchFamily="34" charset="0"/>
              </a:rPr>
              <a:t>, </a:t>
            </a:r>
            <a:r>
              <a:rPr lang="en-CA" sz="1600" b="1" dirty="0">
                <a:solidFill>
                  <a:srgbClr val="660099"/>
                </a:solidFill>
                <a:latin typeface="Arial" panose="020B0604020202020204" pitchFamily="34" charset="0"/>
                <a:cs typeface="Arial" panose="020B0604020202020204" pitchFamily="34" charset="0"/>
              </a:rPr>
              <a:t>on</a:t>
            </a:r>
            <a:r>
              <a:rPr lang="en-CA" sz="1600" b="1" dirty="0">
                <a:solidFill>
                  <a:srgbClr val="A71D5D"/>
                </a:solidFill>
                <a:latin typeface="Arial" panose="020B0604020202020204" pitchFamily="34" charset="0"/>
                <a:cs typeface="Arial" panose="020B0604020202020204" pitchFamily="34" charset="0"/>
              </a:rPr>
              <a:t>=</a:t>
            </a:r>
            <a:r>
              <a:rPr lang="en-CA" sz="1600" b="1" dirty="0">
                <a:solidFill>
                  <a:srgbClr val="183691"/>
                </a:solidFill>
                <a:latin typeface="Arial" panose="020B0604020202020204" pitchFamily="34" charset="0"/>
                <a:cs typeface="Arial" panose="020B0604020202020204" pitchFamily="34" charset="0"/>
              </a:rPr>
              <a:t>"</a:t>
            </a:r>
            <a:r>
              <a:rPr lang="en-CA" sz="1600" b="1" dirty="0" err="1">
                <a:solidFill>
                  <a:srgbClr val="183691"/>
                </a:solidFill>
                <a:latin typeface="Arial" panose="020B0604020202020204" pitchFamily="34" charset="0"/>
                <a:cs typeface="Arial" panose="020B0604020202020204" pitchFamily="34" charset="0"/>
              </a:rPr>
              <a:t>business_id</a:t>
            </a:r>
            <a:r>
              <a:rPr lang="en-CA" sz="1600" b="1" dirty="0">
                <a:solidFill>
                  <a:srgbClr val="183691"/>
                </a:solidFill>
                <a:latin typeface="Arial" panose="020B0604020202020204" pitchFamily="34" charset="0"/>
                <a:cs typeface="Arial" panose="020B0604020202020204" pitchFamily="34" charset="0"/>
              </a:rPr>
              <a:t>"</a:t>
            </a:r>
            <a:r>
              <a:rPr lang="en-CA" sz="1600" b="1" dirty="0">
                <a:solidFill>
                  <a:srgbClr val="63A35C"/>
                </a:solidFill>
                <a:latin typeface="Arial" panose="020B0604020202020204" pitchFamily="34" charset="0"/>
                <a:cs typeface="Arial" panose="020B0604020202020204" pitchFamily="34" charset="0"/>
              </a:rPr>
              <a:t>, </a:t>
            </a:r>
            <a:r>
              <a:rPr lang="en-CA" sz="1600" b="1" dirty="0">
                <a:solidFill>
                  <a:srgbClr val="660099"/>
                </a:solidFill>
                <a:latin typeface="Arial" panose="020B0604020202020204" pitchFamily="34" charset="0"/>
                <a:cs typeface="Arial" panose="020B0604020202020204" pitchFamily="34" charset="0"/>
              </a:rPr>
              <a:t>how</a:t>
            </a:r>
            <a:r>
              <a:rPr lang="en-CA" sz="1600" b="1" dirty="0">
                <a:solidFill>
                  <a:srgbClr val="A71D5D"/>
                </a:solidFill>
                <a:latin typeface="Arial" panose="020B0604020202020204" pitchFamily="34" charset="0"/>
                <a:cs typeface="Arial" panose="020B0604020202020204" pitchFamily="34" charset="0"/>
              </a:rPr>
              <a:t>=</a:t>
            </a:r>
            <a:r>
              <a:rPr lang="en-CA" sz="1600" b="1" dirty="0">
                <a:solidFill>
                  <a:srgbClr val="183691"/>
                </a:solidFill>
                <a:latin typeface="Arial" panose="020B0604020202020204" pitchFamily="34" charset="0"/>
                <a:cs typeface="Arial" panose="020B0604020202020204" pitchFamily="34" charset="0"/>
              </a:rPr>
              <a:t>'left'</a:t>
            </a:r>
            <a:r>
              <a:rPr lang="en-CA" sz="1600" b="1" dirty="0">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fillna</a:t>
            </a:r>
            <a:r>
              <a:rPr lang="en-CA" sz="1600" b="1" dirty="0">
                <a:solidFill>
                  <a:srgbClr val="63A35C"/>
                </a:solidFill>
                <a:latin typeface="Arial" panose="020B0604020202020204" pitchFamily="34" charset="0"/>
                <a:cs typeface="Arial" panose="020B0604020202020204" pitchFamily="34" charset="0"/>
              </a:rPr>
              <a:t>(</a:t>
            </a:r>
            <a:r>
              <a:rPr lang="en-CA" sz="1600" b="1" dirty="0">
                <a:solidFill>
                  <a:srgbClr val="0086B3"/>
                </a:solidFill>
                <a:latin typeface="Arial" panose="020B0604020202020204" pitchFamily="34" charset="0"/>
                <a:cs typeface="Arial" panose="020B0604020202020204" pitchFamily="34" charset="0"/>
              </a:rPr>
              <a:t>0</a:t>
            </a:r>
            <a:r>
              <a:rPr lang="en-CA" sz="1600" b="1" dirty="0">
                <a:solidFill>
                  <a:srgbClr val="63A35C"/>
                </a:solidFill>
                <a:latin typeface="Arial" panose="020B0604020202020204" pitchFamily="34" charset="0"/>
                <a:cs typeface="Arial" panose="020B0604020202020204" pitchFamily="34" charset="0"/>
              </a:rPr>
              <a:t>)</a:t>
            </a:r>
            <a:endParaRPr lang="en-US" sz="1600" b="1" dirty="0">
              <a:latin typeface="Arial" panose="020B0604020202020204" pitchFamily="34" charset="0"/>
              <a:cs typeface="Arial" panose="020B0604020202020204" pitchFamily="34" charset="0"/>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255488150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041482"/>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182739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992631"/>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63A35C"/>
              </a:solidFill>
            </a:endParaRP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4" name="Rectangle 3">
            <a:extLst>
              <a:ext uri="{FF2B5EF4-FFF2-40B4-BE49-F238E27FC236}">
                <a16:creationId xmlns:a16="http://schemas.microsoft.com/office/drawing/2014/main" id="{5F5CC4F3-5E63-03D9-9E26-0463FEB0B2E1}"/>
              </a:ext>
            </a:extLst>
          </p:cNvPr>
          <p:cNvSpPr/>
          <p:nvPr/>
        </p:nvSpPr>
        <p:spPr>
          <a:xfrm>
            <a:off x="745055" y="3314056"/>
            <a:ext cx="10676914" cy="1323439"/>
          </a:xfrm>
          <a:prstGeom prst="rect">
            <a:avLst/>
          </a:prstGeom>
        </p:spPr>
        <p:txBody>
          <a:bodyPr wrap="square">
            <a:spAutoFit/>
          </a:bodyPr>
          <a:lstStyle/>
          <a:p>
            <a:r>
              <a:rPr lang="en-CA" sz="1600" b="1" dirty="0" err="1">
                <a:latin typeface="DM Mono" panose="020B0509040201040103" pitchFamily="49" charset="77"/>
              </a:rPr>
              <a:t>pandemic_recovery_df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p>
          <a:p>
            <a:r>
              <a:rPr lang="en-CA" sz="1600" b="1" dirty="0">
                <a:solidFill>
                  <a:srgbClr val="A71D5D"/>
                </a:solidFill>
                <a:latin typeface="DM Mono" panose="020B0509040201040103" pitchFamily="49" charset="77"/>
              </a:rPr>
              <a:t>	</a:t>
            </a:r>
            <a:r>
              <a:rPr lang="en-CA" sz="1600" b="1" dirty="0" err="1">
                <a:latin typeface="DM Mono" panose="020B0509040201040103" pitchFamily="49" charset="77"/>
              </a:rPr>
              <a:t>pandemic_recovery_df</a:t>
            </a:r>
            <a:endParaRPr lang="en-CA" sz="1600" b="1" dirty="0">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join</a:t>
            </a:r>
            <a:r>
              <a:rPr lang="en-CA" sz="1600" b="1" dirty="0">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660099"/>
                </a:solidFill>
                <a:latin typeface="DM Mono" panose="020B0509040201040103" pitchFamily="49" charset="77"/>
              </a:rPr>
              <a:t>on</a:t>
            </a:r>
            <a:r>
              <a:rPr lang="en-CA" sz="1600" b="1" dirty="0">
                <a:solidFill>
                  <a:srgbClr val="A71D5D"/>
                </a:solidFill>
                <a:latin typeface="DM Mono" panose="020B0509040201040103" pitchFamily="49" charset="77"/>
              </a:rPr>
              <a:t>=</a:t>
            </a:r>
            <a:r>
              <a:rPr lang="en-CA" sz="1600" b="1" dirty="0">
                <a:solidFill>
                  <a:srgbClr val="183691"/>
                </a:solidFill>
                <a:latin typeface="DM Mono" panose="020B0509040201040103" pitchFamily="49" charset="77"/>
              </a:rPr>
              <a:t>"</a:t>
            </a:r>
            <a:r>
              <a:rPr lang="en-CA" sz="1600" b="1" dirty="0" err="1">
                <a:solidFill>
                  <a:srgbClr val="183691"/>
                </a:solidFill>
                <a:latin typeface="DM Mono" panose="020B0509040201040103" pitchFamily="49" charset="77"/>
              </a:rPr>
              <a:t>business_id</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660099"/>
                </a:solidFill>
                <a:latin typeface="DM Mono" panose="020B0509040201040103" pitchFamily="49" charset="77"/>
              </a:rPr>
              <a:t>how</a:t>
            </a:r>
            <a:r>
              <a:rPr lang="en-CA" sz="1600" b="1" dirty="0">
                <a:solidFill>
                  <a:srgbClr val="A71D5D"/>
                </a:solidFill>
                <a:latin typeface="DM Mono" panose="020B0509040201040103" pitchFamily="49" charset="77"/>
              </a:rPr>
              <a:t>=</a:t>
            </a:r>
            <a:r>
              <a:rPr lang="en-CA" sz="1600" b="1" dirty="0">
                <a:solidFill>
                  <a:srgbClr val="183691"/>
                </a:solidFill>
                <a:latin typeface="DM Mono" panose="020B0509040201040103" pitchFamily="49" charset="77"/>
              </a:rPr>
              <a:t>'left’</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fillna</a:t>
            </a:r>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0</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1" name="Google Shape;864;p78">
            <a:extLst>
              <a:ext uri="{FF2B5EF4-FFF2-40B4-BE49-F238E27FC236}">
                <a16:creationId xmlns:a16="http://schemas.microsoft.com/office/drawing/2014/main" id="{3900528E-594D-DBC5-8475-F1FEEC61E56B}"/>
              </a:ext>
            </a:extLst>
          </p:cNvPr>
          <p:cNvGrpSpPr/>
          <p:nvPr/>
        </p:nvGrpSpPr>
        <p:grpSpPr>
          <a:xfrm>
            <a:off x="11596628" y="2903008"/>
            <a:ext cx="517800" cy="517800"/>
            <a:chOff x="9069139" y="3565127"/>
            <a:chExt cx="517800" cy="517800"/>
          </a:xfrm>
          <a:solidFill>
            <a:srgbClr val="E80F1C"/>
          </a:solidFill>
        </p:grpSpPr>
        <p:sp>
          <p:nvSpPr>
            <p:cNvPr id="12" name="Google Shape;865;p78">
              <a:extLst>
                <a:ext uri="{FF2B5EF4-FFF2-40B4-BE49-F238E27FC236}">
                  <a16:creationId xmlns:a16="http://schemas.microsoft.com/office/drawing/2014/main" id="{2EAE782F-55C4-CDDC-DF94-56C20F2B2637}"/>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CEAEC8A9-3383-8136-D3C0-F012D6AA760C}"/>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14631100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63A35C"/>
              </a:solidFill>
            </a:endParaRP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218930594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38996" y="3665283"/>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616432"/>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63A35C"/>
              </a:solidFill>
            </a:endParaRP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TextBox 1">
            <a:extLst>
              <a:ext uri="{FF2B5EF4-FFF2-40B4-BE49-F238E27FC236}">
                <a16:creationId xmlns:a16="http://schemas.microsoft.com/office/drawing/2014/main" id="{1F3785F2-D32F-8F8A-D002-EA7BD6F3949F}"/>
              </a:ext>
            </a:extLst>
          </p:cNvPr>
          <p:cNvSpPr txBox="1"/>
          <p:nvPr/>
        </p:nvSpPr>
        <p:spPr>
          <a:xfrm>
            <a:off x="978830" y="3207699"/>
            <a:ext cx="4478073" cy="553998"/>
          </a:xfrm>
          <a:prstGeom prst="rect">
            <a:avLst/>
          </a:prstGeom>
          <a:noFill/>
        </p:spPr>
        <p:txBody>
          <a:bodyPr wrap="square" rtlCol="0">
            <a:spAutoFit/>
          </a:bodyPr>
          <a:lstStyle/>
          <a:p>
            <a:r>
              <a:rPr lang="en-CA" sz="1600" b="1" dirty="0" err="1">
                <a:latin typeface="DM Mono" panose="020B0509040201040103" pitchFamily="49" charset="77"/>
              </a:rPr>
              <a:t>pandemic_recovery_df</a:t>
            </a:r>
            <a:r>
              <a:rPr lang="en-CA" sz="1600" b="1" dirty="0" err="1">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printSchema</a:t>
            </a:r>
            <a:r>
              <a:rPr lang="en-CA" sz="1600" b="1" dirty="0">
                <a:solidFill>
                  <a:srgbClr val="63A35C"/>
                </a:solidFill>
                <a:latin typeface="DM Mono" panose="020B0509040201040103" pitchFamily="49" charset="77"/>
              </a:rPr>
              <a:t>()</a:t>
            </a:r>
          </a:p>
          <a:p>
            <a:endParaRPr lang="en-US" dirty="0"/>
          </a:p>
        </p:txBody>
      </p:sp>
    </p:spTree>
    <p:extLst>
      <p:ext uri="{BB962C8B-B14F-4D97-AF65-F5344CB8AC3E}">
        <p14:creationId xmlns:p14="http://schemas.microsoft.com/office/powerpoint/2010/main" val="2098495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Sans" pitchFamily="2" charset="77"/>
              </a:rPr>
              <a:t>root</a:t>
            </a:r>
          </a:p>
          <a:p>
            <a:r>
              <a:rPr lang="en-US" sz="1600" dirty="0">
                <a:latin typeface="DM Sans" pitchFamily="2" charset="77"/>
              </a:rPr>
              <a:t> </a:t>
            </a:r>
            <a:r>
              <a:rPr lang="en-US" sz="1600" dirty="0">
                <a:highlight>
                  <a:srgbClr val="00B0F0"/>
                </a:highlight>
                <a:latin typeface="DM Sans" pitchFamily="2" charset="77"/>
              </a:rPr>
              <a:t>|-- </a:t>
            </a:r>
            <a:r>
              <a:rPr lang="en-US" sz="1600" dirty="0" err="1">
                <a:highlight>
                  <a:srgbClr val="00B0F0"/>
                </a:highlight>
                <a:latin typeface="DM Sans" pitchFamily="2" charset="77"/>
              </a:rPr>
              <a:t>business_id</a:t>
            </a:r>
            <a:r>
              <a:rPr lang="en-US" sz="1600" dirty="0">
                <a:highlight>
                  <a:srgbClr val="00B0F0"/>
                </a:highlight>
                <a:latin typeface="DM Sans" pitchFamily="2" charset="77"/>
              </a:rPr>
              <a:t>: string (nullable = true)</a:t>
            </a:r>
          </a:p>
          <a:p>
            <a:r>
              <a:rPr lang="en-US" sz="1600" dirty="0">
                <a:latin typeface="DM Sans" pitchFamily="2" charset="77"/>
              </a:rPr>
              <a:t> |-- address: string (nullable = true)</a:t>
            </a:r>
          </a:p>
          <a:p>
            <a:r>
              <a:rPr lang="en-US" sz="1600" dirty="0">
                <a:latin typeface="DM Sans" pitchFamily="2" charset="77"/>
              </a:rPr>
              <a:t> |-- attributes: struct (nullable = true)</a:t>
            </a:r>
          </a:p>
          <a:p>
            <a:r>
              <a:rPr lang="en-US" sz="1600" dirty="0">
                <a:latin typeface="DM Sans" pitchFamily="2" charset="77"/>
              </a:rPr>
              <a:t> |    |-- Alcohol: string (nullable = true)</a:t>
            </a:r>
          </a:p>
          <a:p>
            <a:r>
              <a:rPr lang="en-US" sz="1600" dirty="0">
                <a:latin typeface="DM Sans" pitchFamily="2" charset="77"/>
              </a:rPr>
              <a:t> |    |-- Ambience: string (nullable = true)</a:t>
            </a:r>
          </a:p>
          <a:p>
            <a:r>
              <a:rPr lang="en-US" sz="1600" dirty="0">
                <a:latin typeface="DM Sans" pitchFamily="2" charset="77"/>
              </a:rPr>
              <a:t> |    |-- </a:t>
            </a:r>
            <a:r>
              <a:rPr lang="en-US" sz="1600" dirty="0" err="1">
                <a:latin typeface="DM Sans" pitchFamily="2" charset="77"/>
              </a:rPr>
              <a:t>BikeParking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BusinessAcceptsCreditCards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ByAppointmentOnly</a:t>
            </a:r>
            <a:r>
              <a:rPr lang="en-US" sz="1600" dirty="0">
                <a:latin typeface="DM Sans" pitchFamily="2" charset="77"/>
              </a:rPr>
              <a:t>: string (nullable = true)</a:t>
            </a:r>
          </a:p>
          <a:p>
            <a:r>
              <a:rPr lang="en-US" sz="1600" dirty="0">
                <a:latin typeface="DM Sans" pitchFamily="2" charset="77"/>
              </a:rPr>
              <a:t> |    |-- Caters: string (nullable = true)</a:t>
            </a:r>
          </a:p>
          <a:p>
            <a:r>
              <a:rPr lang="en-US" sz="1600" dirty="0">
                <a:latin typeface="DM Sans" pitchFamily="2" charset="77"/>
              </a:rPr>
              <a:t> |    |-- </a:t>
            </a:r>
            <a:r>
              <a:rPr lang="en-US" sz="1600" dirty="0" err="1">
                <a:latin typeface="DM Sans" pitchFamily="2" charset="77"/>
              </a:rPr>
              <a:t>CoatCheck</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DogsAllowed</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DriveThru</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GoodForKids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HappyHour</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HasTV</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NoiseLevel</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OutdoorSeating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RestaurantsAttire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RestaurantsDelivery</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RestaurantsGoodForGroups</a:t>
            </a:r>
            <a:r>
              <a:rPr lang="en-US" sz="1600" dirty="0">
                <a:latin typeface="DM Sans" pitchFamily="2" charset="77"/>
              </a:rPr>
              <a:t>: string (nullable = true)</a:t>
            </a:r>
          </a:p>
          <a:p>
            <a:r>
              <a:rPr lang="en-US" sz="1600" dirty="0">
                <a:latin typeface="DM Sans" pitchFamily="2" charset="77"/>
              </a:rPr>
              <a:t> |    |-- RestaurantsPriceRange2: string (nullable = true)</a:t>
            </a:r>
          </a:p>
          <a:p>
            <a:r>
              <a:rPr lang="en-US" sz="1600" dirty="0">
                <a:latin typeface="DM Sans" pitchFamily="2" charset="77"/>
              </a:rPr>
              <a:t> |    |-- </a:t>
            </a:r>
            <a:r>
              <a:rPr lang="en-US" sz="1600" dirty="0" err="1">
                <a:latin typeface="DM Sans" pitchFamily="2" charset="77"/>
              </a:rPr>
              <a:t>RestaurantsReservations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RestaurantsTableService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RestaurantsTakeOut</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WheelchairAccessible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WiFi</a:t>
            </a:r>
            <a:r>
              <a:rPr lang="en-US" sz="1600" dirty="0">
                <a:latin typeface="DM Sans" pitchFamily="2" charset="77"/>
              </a:rPr>
              <a:t>: string (nullable = true)</a:t>
            </a:r>
          </a:p>
          <a:p>
            <a:r>
              <a:rPr lang="en-US" sz="1600" dirty="0">
                <a:latin typeface="DM Sans" pitchFamily="2" charset="77"/>
              </a:rPr>
              <a:t> |-- categories: string (nullable = true)</a:t>
            </a:r>
          </a:p>
          <a:p>
            <a:r>
              <a:rPr lang="en-US" sz="1600" dirty="0">
                <a:latin typeface="DM Sans" pitchFamily="2" charset="77"/>
              </a:rPr>
              <a:t> |-- city: string (nullable = true)</a:t>
            </a:r>
          </a:p>
          <a:p>
            <a:r>
              <a:rPr lang="en-US" sz="1600" dirty="0">
                <a:latin typeface="DM Sans" pitchFamily="2" charset="77"/>
              </a:rPr>
              <a:t> |-- hours: struct (nullable = true)</a:t>
            </a:r>
          </a:p>
          <a:p>
            <a:r>
              <a:rPr lang="en-US" sz="1600" dirty="0">
                <a:latin typeface="DM Sans" pitchFamily="2" charset="77"/>
              </a:rPr>
              <a:t> |    |-- Friday: string (nullable = true)</a:t>
            </a:r>
          </a:p>
          <a:p>
            <a:r>
              <a:rPr lang="en-US" sz="1600" dirty="0">
                <a:latin typeface="DM Sans" pitchFamily="2" charset="77"/>
              </a:rPr>
              <a:t> |    |-- Monday: string (nullable = true)</a:t>
            </a:r>
          </a:p>
          <a:p>
            <a:r>
              <a:rPr lang="en-US" sz="1600" dirty="0">
                <a:latin typeface="DM Sans" pitchFamily="2" charset="77"/>
              </a:rPr>
              <a:t> |    |-- Saturday: string (nullable = true)</a:t>
            </a:r>
          </a:p>
          <a:p>
            <a:r>
              <a:rPr lang="en-US" sz="1600" dirty="0">
                <a:latin typeface="DM Sans" pitchFamily="2" charset="77"/>
              </a:rPr>
              <a:t> |    |-- Sunday: string (nullable = true)</a:t>
            </a:r>
          </a:p>
          <a:p>
            <a:r>
              <a:rPr lang="en-US" sz="1600" dirty="0">
                <a:latin typeface="DM Sans" pitchFamily="2" charset="77"/>
              </a:rPr>
              <a:t> |    |-- Thursday: string (nullable = true)</a:t>
            </a:r>
          </a:p>
          <a:p>
            <a:r>
              <a:rPr lang="en-US" sz="1600" dirty="0">
                <a:latin typeface="DM Sans" pitchFamily="2" charset="77"/>
              </a:rPr>
              <a:t> |    |-- Tuesday: string (nullable = true)</a:t>
            </a:r>
          </a:p>
          <a:p>
            <a:r>
              <a:rPr lang="en-US" sz="1600" dirty="0">
                <a:latin typeface="DM Sans" pitchFamily="2" charset="77"/>
              </a:rPr>
              <a:t> |    |-- Wednesday: string (nullable = true)</a:t>
            </a:r>
          </a:p>
          <a:p>
            <a:r>
              <a:rPr lang="en-US" sz="1600" dirty="0">
                <a:latin typeface="DM Sans" pitchFamily="2" charset="77"/>
              </a:rPr>
              <a:t> |-- </a:t>
            </a:r>
            <a:r>
              <a:rPr lang="en-US" sz="1600" dirty="0" err="1">
                <a:latin typeface="DM Sans" pitchFamily="2" charset="77"/>
              </a:rPr>
              <a:t>is_open</a:t>
            </a:r>
            <a:r>
              <a:rPr lang="en-US" sz="1600" dirty="0">
                <a:latin typeface="DM Sans" pitchFamily="2" charset="77"/>
              </a:rPr>
              <a:t>: long (nullable = true)</a:t>
            </a:r>
          </a:p>
          <a:p>
            <a:r>
              <a:rPr lang="en-US" sz="1600" dirty="0">
                <a:latin typeface="DM Sans" pitchFamily="2" charset="77"/>
              </a:rPr>
              <a:t> |-- latitude: double (nullable = false)</a:t>
            </a:r>
          </a:p>
          <a:p>
            <a:r>
              <a:rPr lang="en-US" sz="1600" dirty="0">
                <a:latin typeface="DM Sans" pitchFamily="2" charset="77"/>
              </a:rPr>
              <a:t> |-- longitude: double (nullable = false)</a:t>
            </a:r>
          </a:p>
          <a:p>
            <a:r>
              <a:rPr lang="en-US" sz="1600" dirty="0">
                <a:latin typeface="DM Sans" pitchFamily="2" charset="77"/>
              </a:rPr>
              <a:t> |-- name: string (nullable = true)</a:t>
            </a:r>
          </a:p>
          <a:p>
            <a:r>
              <a:rPr lang="en-US" sz="1600" dirty="0">
                <a:latin typeface="DM Sans" pitchFamily="2" charset="77"/>
              </a:rPr>
              <a:t> |-- </a:t>
            </a:r>
            <a:r>
              <a:rPr lang="en-US" sz="1600" dirty="0" err="1">
                <a:latin typeface="DM Sans" pitchFamily="2" charset="77"/>
              </a:rPr>
              <a:t>postal_code</a:t>
            </a:r>
            <a:r>
              <a:rPr lang="en-US" sz="1600" dirty="0">
                <a:latin typeface="DM Sans" pitchFamily="2" charset="77"/>
              </a:rPr>
              <a:t>: string (nullable = true)</a:t>
            </a:r>
          </a:p>
          <a:p>
            <a:r>
              <a:rPr lang="en-US" sz="1600" dirty="0">
                <a:latin typeface="DM Sans" pitchFamily="2" charset="77"/>
              </a:rPr>
              <a:t> |-- </a:t>
            </a:r>
            <a:r>
              <a:rPr lang="en-US" sz="1600" dirty="0" err="1">
                <a:latin typeface="DM Sans" pitchFamily="2" charset="77"/>
              </a:rPr>
              <a:t>review_count</a:t>
            </a:r>
            <a:r>
              <a:rPr lang="en-US" sz="1600" dirty="0">
                <a:latin typeface="DM Sans" pitchFamily="2" charset="77"/>
              </a:rPr>
              <a:t>: long (nullable = true)</a:t>
            </a:r>
          </a:p>
          <a:p>
            <a:r>
              <a:rPr lang="en-US" sz="1600" dirty="0">
                <a:latin typeface="DM Sans" pitchFamily="2" charset="77"/>
              </a:rPr>
              <a:t> |-- stars: double (nullable = false)</a:t>
            </a:r>
          </a:p>
          <a:p>
            <a:r>
              <a:rPr lang="en-US" sz="1600" dirty="0">
                <a:latin typeface="DM Sans" pitchFamily="2" charset="77"/>
              </a:rPr>
              <a:t> |-- state: string (nullable = true)</a:t>
            </a:r>
          </a:p>
          <a:p>
            <a:r>
              <a:rPr lang="en-US" sz="1600" dirty="0">
                <a:latin typeface="DM Sans" pitchFamily="2" charset="77"/>
              </a:rPr>
              <a:t> |-- </a:t>
            </a:r>
            <a:r>
              <a:rPr lang="en-US" sz="1600" dirty="0" err="1">
                <a:latin typeface="DM Sans" pitchFamily="2" charset="77"/>
              </a:rPr>
              <a:t>num_checkins</a:t>
            </a:r>
            <a:r>
              <a:rPr lang="en-US" sz="1600" dirty="0">
                <a:latin typeface="DM Sans" pitchFamily="2" charset="77"/>
              </a:rPr>
              <a:t>: long (nullable = true)</a:t>
            </a:r>
          </a:p>
          <a:p>
            <a:r>
              <a:rPr lang="en-US" sz="1600" dirty="0">
                <a:latin typeface="DM Sans" pitchFamily="2" charset="77"/>
              </a:rPr>
              <a:t> |-- </a:t>
            </a:r>
            <a:r>
              <a:rPr lang="en-US" sz="1600" dirty="0" err="1">
                <a:latin typeface="DM Sans" pitchFamily="2" charset="77"/>
              </a:rPr>
              <a:t>num_reviews</a:t>
            </a:r>
            <a:r>
              <a:rPr lang="en-US" sz="1600" dirty="0">
                <a:latin typeface="DM Sans" pitchFamily="2"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Sans" pitchFamily="2" charset="77"/>
              </a:rPr>
              <a:t>root</a:t>
            </a:r>
          </a:p>
          <a:p>
            <a:r>
              <a:rPr lang="en-US" sz="1600" dirty="0">
                <a:latin typeface="DM Sans" pitchFamily="2" charset="77"/>
              </a:rPr>
              <a:t> |-- </a:t>
            </a:r>
            <a:r>
              <a:rPr lang="en-US" sz="1600" dirty="0" err="1">
                <a:latin typeface="DM Sans" pitchFamily="2" charset="77"/>
              </a:rPr>
              <a:t>business_id</a:t>
            </a:r>
            <a:r>
              <a:rPr lang="en-US" sz="1600" dirty="0">
                <a:latin typeface="DM Sans" pitchFamily="2" charset="77"/>
              </a:rPr>
              <a:t>: string (nullable = true)</a:t>
            </a:r>
          </a:p>
          <a:p>
            <a:r>
              <a:rPr lang="en-US" sz="1600" dirty="0">
                <a:latin typeface="DM Sans" pitchFamily="2" charset="77"/>
              </a:rPr>
              <a:t> |-- </a:t>
            </a:r>
            <a:r>
              <a:rPr lang="en-US" sz="1600" dirty="0" err="1">
                <a:latin typeface="DM Sans" pitchFamily="2" charset="77"/>
              </a:rPr>
              <a:t>num_reviews</a:t>
            </a:r>
            <a:r>
              <a:rPr lang="en-US" sz="1600" dirty="0">
                <a:latin typeface="DM Sans" pitchFamily="2" charset="77"/>
              </a:rPr>
              <a:t>: long (nullable = false)</a:t>
            </a:r>
          </a:p>
          <a:p>
            <a:endParaRPr lang="en-US" sz="1600" dirty="0">
              <a:latin typeface="DM Sans" pitchFamily="2" charset="77"/>
            </a:endParaRPr>
          </a:p>
          <a:p>
            <a:r>
              <a:rPr lang="en-US" sz="1600" dirty="0">
                <a:latin typeface="DM Sans" pitchFamily="2" charset="77"/>
              </a:rPr>
              <a:t>root</a:t>
            </a:r>
          </a:p>
          <a:p>
            <a:r>
              <a:rPr lang="en-US" sz="1600" dirty="0">
                <a:latin typeface="DM Sans" pitchFamily="2" charset="77"/>
              </a:rPr>
              <a:t> |-- </a:t>
            </a:r>
            <a:r>
              <a:rPr lang="en-US" sz="1600" dirty="0" err="1">
                <a:latin typeface="DM Sans" pitchFamily="2" charset="77"/>
              </a:rPr>
              <a:t>business_id</a:t>
            </a:r>
            <a:r>
              <a:rPr lang="en-US" sz="1600" dirty="0">
                <a:latin typeface="DM Sans" pitchFamily="2" charset="77"/>
              </a:rPr>
              <a:t>: string (nullable = true)</a:t>
            </a:r>
          </a:p>
          <a:p>
            <a:r>
              <a:rPr lang="en-US" sz="1600" dirty="0">
                <a:latin typeface="DM Sans" pitchFamily="2" charset="77"/>
              </a:rPr>
              <a:t> |-- address: string (nullable = true)</a:t>
            </a:r>
          </a:p>
          <a:p>
            <a:r>
              <a:rPr lang="en-US" sz="1600" dirty="0">
                <a:latin typeface="DM Sans" pitchFamily="2" charset="77"/>
              </a:rPr>
              <a:t> |-- attributes: struct (nullable = true)</a:t>
            </a:r>
          </a:p>
          <a:p>
            <a:r>
              <a:rPr lang="en-US" sz="1600" dirty="0">
                <a:latin typeface="DM Sans" pitchFamily="2" charset="77"/>
              </a:rPr>
              <a:t> |    |-- Alcohol: string (nullable = true)</a:t>
            </a:r>
          </a:p>
          <a:p>
            <a:r>
              <a:rPr lang="en-US" sz="1600" dirty="0">
                <a:latin typeface="DM Sans" pitchFamily="2" charset="77"/>
              </a:rPr>
              <a:t> |    |-- Ambience: string (nullable = true)</a:t>
            </a:r>
          </a:p>
          <a:p>
            <a:r>
              <a:rPr lang="en-US" sz="1600" dirty="0">
                <a:latin typeface="DM Sans" pitchFamily="2" charset="77"/>
              </a:rPr>
              <a:t> |    |-- </a:t>
            </a:r>
            <a:r>
              <a:rPr lang="en-US" sz="1600" dirty="0" err="1">
                <a:latin typeface="DM Sans" pitchFamily="2" charset="77"/>
              </a:rPr>
              <a:t>BikeParking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BusinessAcceptsCreditCards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ByAppointmentOnly</a:t>
            </a:r>
            <a:r>
              <a:rPr lang="en-US" sz="1600" dirty="0">
                <a:latin typeface="DM Sans" pitchFamily="2" charset="77"/>
              </a:rPr>
              <a:t>: string (nullable = true)</a:t>
            </a:r>
          </a:p>
          <a:p>
            <a:r>
              <a:rPr lang="en-US" sz="1600" dirty="0">
                <a:latin typeface="DM Sans" pitchFamily="2" charset="77"/>
              </a:rPr>
              <a:t> |    |-- Caters: string (nullable = true)</a:t>
            </a:r>
          </a:p>
          <a:p>
            <a:r>
              <a:rPr lang="en-US" sz="1600" dirty="0">
                <a:latin typeface="DM Sans" pitchFamily="2" charset="77"/>
              </a:rPr>
              <a:t> |    |-- </a:t>
            </a:r>
            <a:r>
              <a:rPr lang="en-US" sz="1600" dirty="0" err="1">
                <a:latin typeface="DM Sans" pitchFamily="2" charset="77"/>
              </a:rPr>
              <a:t>CoatCheck</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DogsAllowed</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DriveThru</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GoodForKids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HappyHour</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HasTV</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NoiseLevel</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OutdoorSeating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RestaurantsAttire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RestaurantsDelivery</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RestaurantsGoodForGroups</a:t>
            </a:r>
            <a:r>
              <a:rPr lang="en-US" sz="1600" dirty="0">
                <a:latin typeface="DM Sans" pitchFamily="2" charset="77"/>
              </a:rPr>
              <a:t>: string (nullable = true)</a:t>
            </a:r>
          </a:p>
          <a:p>
            <a:r>
              <a:rPr lang="en-US" sz="1600" dirty="0">
                <a:latin typeface="DM Sans" pitchFamily="2" charset="77"/>
              </a:rPr>
              <a:t> |    |-- RestaurantsPriceRange2: string (nullable = true)</a:t>
            </a:r>
          </a:p>
          <a:p>
            <a:r>
              <a:rPr lang="en-US" sz="1600" dirty="0">
                <a:latin typeface="DM Sans" pitchFamily="2" charset="77"/>
              </a:rPr>
              <a:t> |    |-- </a:t>
            </a:r>
            <a:r>
              <a:rPr lang="en-US" sz="1600" dirty="0" err="1">
                <a:latin typeface="DM Sans" pitchFamily="2" charset="77"/>
              </a:rPr>
              <a:t>RestaurantsReservations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RestaurantsTableService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RestaurantsTakeOut</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WheelchairAccessible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WiFi</a:t>
            </a:r>
            <a:r>
              <a:rPr lang="en-US" sz="1600" dirty="0">
                <a:latin typeface="DM Sans" pitchFamily="2" charset="77"/>
              </a:rPr>
              <a:t>: string (nullable = true)</a:t>
            </a:r>
          </a:p>
          <a:p>
            <a:r>
              <a:rPr lang="en-US" sz="1600" dirty="0">
                <a:latin typeface="DM Sans" pitchFamily="2" charset="77"/>
              </a:rPr>
              <a:t> |-- categories: string (nullable = true)</a:t>
            </a:r>
          </a:p>
          <a:p>
            <a:r>
              <a:rPr lang="en-US" sz="1600" dirty="0">
                <a:latin typeface="DM Sans" pitchFamily="2" charset="77"/>
              </a:rPr>
              <a:t> |-- city: string (nullable = true)</a:t>
            </a:r>
          </a:p>
          <a:p>
            <a:r>
              <a:rPr lang="en-US" sz="1600" dirty="0">
                <a:latin typeface="DM Sans" pitchFamily="2" charset="77"/>
              </a:rPr>
              <a:t> |-- hours: struct (nullable = true)</a:t>
            </a:r>
          </a:p>
          <a:p>
            <a:r>
              <a:rPr lang="en-US" sz="1600" dirty="0">
                <a:latin typeface="DM Sans" pitchFamily="2" charset="77"/>
              </a:rPr>
              <a:t> |    |-- Friday: string (nullable = true)</a:t>
            </a:r>
          </a:p>
          <a:p>
            <a:r>
              <a:rPr lang="en-US" sz="1600" dirty="0">
                <a:latin typeface="DM Sans" pitchFamily="2" charset="77"/>
              </a:rPr>
              <a:t> |    |-- Monday: string (nullable = true)</a:t>
            </a:r>
          </a:p>
          <a:p>
            <a:r>
              <a:rPr lang="en-US" sz="1600" dirty="0">
                <a:latin typeface="DM Sans" pitchFamily="2" charset="77"/>
              </a:rPr>
              <a:t> |    |-- Saturday: string (nullable = true)</a:t>
            </a:r>
          </a:p>
          <a:p>
            <a:r>
              <a:rPr lang="en-US" sz="1600" dirty="0">
                <a:latin typeface="DM Sans" pitchFamily="2" charset="77"/>
              </a:rPr>
              <a:t> |    |-- Sunday: string (nullable = true)</a:t>
            </a:r>
          </a:p>
          <a:p>
            <a:r>
              <a:rPr lang="en-US" sz="1600" dirty="0">
                <a:latin typeface="DM Sans" pitchFamily="2" charset="77"/>
              </a:rPr>
              <a:t> |    |-- Thursday: string (nullable = true)</a:t>
            </a:r>
          </a:p>
          <a:p>
            <a:r>
              <a:rPr lang="en-US" sz="1600" dirty="0">
                <a:latin typeface="DM Sans" pitchFamily="2" charset="77"/>
              </a:rPr>
              <a:t> |    |-- Tuesday: string (nullable = true)</a:t>
            </a:r>
          </a:p>
          <a:p>
            <a:r>
              <a:rPr lang="en-US" sz="1600" dirty="0">
                <a:latin typeface="DM Sans" pitchFamily="2" charset="77"/>
              </a:rPr>
              <a:t> |    |-- Wednesday: string (nullable = true)</a:t>
            </a:r>
          </a:p>
          <a:p>
            <a:r>
              <a:rPr lang="en-US" sz="1600" dirty="0">
                <a:latin typeface="DM Sans" pitchFamily="2" charset="77"/>
              </a:rPr>
              <a:t> |-- </a:t>
            </a:r>
            <a:r>
              <a:rPr lang="en-US" sz="1600" dirty="0" err="1">
                <a:latin typeface="DM Sans" pitchFamily="2" charset="77"/>
              </a:rPr>
              <a:t>is_open</a:t>
            </a:r>
            <a:r>
              <a:rPr lang="en-US" sz="1600" dirty="0">
                <a:latin typeface="DM Sans" pitchFamily="2" charset="77"/>
              </a:rPr>
              <a:t>: long (nullable = true)</a:t>
            </a:r>
          </a:p>
          <a:p>
            <a:r>
              <a:rPr lang="en-US" sz="1600" dirty="0">
                <a:latin typeface="DM Sans" pitchFamily="2" charset="77"/>
              </a:rPr>
              <a:t> |-- latitude: double (nullable = false)</a:t>
            </a:r>
          </a:p>
          <a:p>
            <a:r>
              <a:rPr lang="en-US" sz="1600" dirty="0">
                <a:latin typeface="DM Sans" pitchFamily="2" charset="77"/>
              </a:rPr>
              <a:t> |-- longitude: double (nullable = false)</a:t>
            </a:r>
          </a:p>
          <a:p>
            <a:r>
              <a:rPr lang="en-US" sz="1600" dirty="0">
                <a:latin typeface="DM Sans" pitchFamily="2" charset="77"/>
              </a:rPr>
              <a:t> |-- name: string (nullable = true)</a:t>
            </a:r>
          </a:p>
          <a:p>
            <a:r>
              <a:rPr lang="en-US" sz="1600" dirty="0">
                <a:latin typeface="DM Sans" pitchFamily="2" charset="77"/>
              </a:rPr>
              <a:t> |-- </a:t>
            </a:r>
            <a:r>
              <a:rPr lang="en-US" sz="1600" dirty="0" err="1">
                <a:latin typeface="DM Sans" pitchFamily="2" charset="77"/>
              </a:rPr>
              <a:t>postal_code</a:t>
            </a:r>
            <a:r>
              <a:rPr lang="en-US" sz="1600" dirty="0">
                <a:latin typeface="DM Sans" pitchFamily="2" charset="77"/>
              </a:rPr>
              <a:t>: string (nullable = true)</a:t>
            </a:r>
          </a:p>
          <a:p>
            <a:r>
              <a:rPr lang="en-US" sz="1600" dirty="0">
                <a:latin typeface="DM Sans" pitchFamily="2" charset="77"/>
              </a:rPr>
              <a:t> |-- </a:t>
            </a:r>
            <a:r>
              <a:rPr lang="en-US" sz="1600" dirty="0" err="1">
                <a:latin typeface="DM Sans" pitchFamily="2" charset="77"/>
              </a:rPr>
              <a:t>review_count</a:t>
            </a:r>
            <a:r>
              <a:rPr lang="en-US" sz="1600" dirty="0">
                <a:latin typeface="DM Sans" pitchFamily="2" charset="77"/>
              </a:rPr>
              <a:t>: long (nullable = true)</a:t>
            </a:r>
          </a:p>
          <a:p>
            <a:r>
              <a:rPr lang="en-US" sz="1600" dirty="0">
                <a:latin typeface="DM Sans" pitchFamily="2" charset="77"/>
              </a:rPr>
              <a:t> |-- stars: double (nullable = false)</a:t>
            </a:r>
          </a:p>
          <a:p>
            <a:r>
              <a:rPr lang="en-US" sz="1600" dirty="0">
                <a:latin typeface="DM Sans" pitchFamily="2" charset="77"/>
              </a:rPr>
              <a:t> |-- state: string (nullable = true)</a:t>
            </a:r>
          </a:p>
          <a:p>
            <a:r>
              <a:rPr lang="en-US" sz="1600" dirty="0">
                <a:latin typeface="DM Sans" pitchFamily="2" charset="77"/>
              </a:rPr>
              <a:t> |-- </a:t>
            </a:r>
            <a:r>
              <a:rPr lang="en-US" sz="1600" dirty="0" err="1">
                <a:latin typeface="DM Sans" pitchFamily="2" charset="77"/>
              </a:rPr>
              <a:t>num_checkins</a:t>
            </a:r>
            <a:r>
              <a:rPr lang="en-US" sz="1600" dirty="0">
                <a:latin typeface="DM Sans" pitchFamily="2" charset="77"/>
              </a:rPr>
              <a:t>: long (nullable = true)</a:t>
            </a:r>
          </a:p>
          <a:p>
            <a:r>
              <a:rPr lang="en-US" sz="1600" dirty="0">
                <a:latin typeface="DM Sans" pitchFamily="2" charset="77"/>
              </a:rPr>
              <a:t> </a:t>
            </a:r>
            <a:r>
              <a:rPr lang="en-US" sz="1600" dirty="0">
                <a:highlight>
                  <a:srgbClr val="00B0F0"/>
                </a:highlight>
                <a:latin typeface="DM Sans" pitchFamily="2" charset="77"/>
              </a:rPr>
              <a:t>|-- </a:t>
            </a:r>
            <a:r>
              <a:rPr lang="en-US" sz="1600" dirty="0" err="1">
                <a:highlight>
                  <a:srgbClr val="00B0F0"/>
                </a:highlight>
                <a:latin typeface="DM Sans" pitchFamily="2" charset="77"/>
              </a:rPr>
              <a:t>num_reviews</a:t>
            </a:r>
            <a:r>
              <a:rPr lang="en-US" sz="1600" dirty="0">
                <a:highlight>
                  <a:srgbClr val="00B0F0"/>
                </a:highlight>
                <a:latin typeface="DM Sans" pitchFamily="2"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38996" y="3665283"/>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616432"/>
            <a:ext cx="9815341" cy="338554"/>
          </a:xfrm>
          <a:prstGeom prst="rect">
            <a:avLst/>
          </a:prstGeom>
          <a:ln w="38100">
            <a:noFill/>
          </a:ln>
        </p:spPr>
        <p:txBody>
          <a:bodyPr wrap="square">
            <a:spAutoFit/>
          </a:bodyPr>
          <a:lstStyle/>
          <a:p>
            <a:r>
              <a:rPr lang="en-CA" sz="1600" b="1" dirty="0" err="1">
                <a:solidFill>
                  <a:srgbClr val="0086B3"/>
                </a:solidFill>
              </a:rPr>
              <a:t>assert_inglewood_pizza_has_correct_review_count</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TextBox 1">
            <a:extLst>
              <a:ext uri="{FF2B5EF4-FFF2-40B4-BE49-F238E27FC236}">
                <a16:creationId xmlns:a16="http://schemas.microsoft.com/office/drawing/2014/main" id="{1F3785F2-D32F-8F8A-D002-EA7BD6F3949F}"/>
              </a:ext>
            </a:extLst>
          </p:cNvPr>
          <p:cNvSpPr txBox="1"/>
          <p:nvPr/>
        </p:nvSpPr>
        <p:spPr>
          <a:xfrm>
            <a:off x="978829" y="3207699"/>
            <a:ext cx="4752499" cy="338554"/>
          </a:xfrm>
          <a:prstGeom prst="rect">
            <a:avLst/>
          </a:prstGeom>
          <a:noFill/>
        </p:spPr>
        <p:txBody>
          <a:bodyPr wrap="square" rtlCol="0">
            <a:spAutoFit/>
          </a:bodyPr>
          <a:lstStyle/>
          <a:p>
            <a:r>
              <a:rPr lang="en-CA" sz="1600" b="1" dirty="0" err="1">
                <a:latin typeface="DM Mono" panose="020B0509040201040103" pitchFamily="49" charset="77"/>
              </a:rPr>
              <a:t>pandemic_recovery_df</a:t>
            </a:r>
            <a:r>
              <a:rPr lang="en-CA" sz="1600" b="1" dirty="0" err="1">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printSchema</a:t>
            </a:r>
            <a:r>
              <a:rPr lang="en-CA" sz="1600" b="1" dirty="0">
                <a:solidFill>
                  <a:srgbClr val="0086B3"/>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9425272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252A635D-C9ED-0B91-0BAA-5E8278266865}"/>
              </a:ext>
            </a:extLst>
          </p:cNvPr>
          <p:cNvSpPr/>
          <p:nvPr/>
        </p:nvSpPr>
        <p:spPr>
          <a:xfrm>
            <a:off x="748361" y="4325630"/>
            <a:ext cx="10655111" cy="309220"/>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5ECB3B8-FAEA-C7A8-A6D1-9AC4D9974B58}"/>
              </a:ext>
            </a:extLst>
          </p:cNvPr>
          <p:cNvSpPr/>
          <p:nvPr/>
        </p:nvSpPr>
        <p:spPr>
          <a:xfrm>
            <a:off x="762668" y="4996809"/>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309901"/>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2062103"/>
          </a:xfrm>
          <a:prstGeom prst="rect">
            <a:avLst/>
          </a:prstGeom>
        </p:spPr>
        <p:txBody>
          <a:bodyPr wrap="square">
            <a:spAutoFit/>
          </a:bodyPr>
          <a:lstStyle/>
          <a:p>
            <a:r>
              <a:rPr lang="en-CA" sz="1600" b="1" dirty="0" err="1">
                <a:latin typeface="DM Mono" panose="020B0509040201040103" pitchFamily="49" charset="77"/>
              </a:rPr>
              <a:t>pandemic_recovery_df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business_df</a:t>
            </a:r>
            <a:r>
              <a:rPr lang="en-CA" sz="1600" b="1" dirty="0">
                <a:solidFill>
                  <a:srgbClr val="0086B3"/>
                </a:solidFill>
                <a:latin typeface="DM Mono" panose="020B0509040201040103" pitchFamily="49" charset="77"/>
              </a:rPr>
              <a:t>\</a:t>
            </a:r>
          </a:p>
          <a:p>
            <a:r>
              <a:rPr lang="en-CA" sz="1600" b="1" dirty="0">
                <a:solidFill>
                  <a:srgbClr val="0086B3"/>
                </a:solidFill>
                <a:latin typeface="DM Mono" panose="020B0509040201040103" pitchFamily="49" charset="77"/>
              </a:rPr>
              <a:t>			</a:t>
            </a:r>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join</a:t>
            </a:r>
            <a:r>
              <a:rPr lang="en-CA" sz="1600" b="1" dirty="0">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checkin_df</a:t>
            </a:r>
            <a:r>
              <a:rPr lang="en-CA" sz="1600" b="1" dirty="0">
                <a:solidFill>
                  <a:srgbClr val="63A35C"/>
                </a:solidFill>
                <a:latin typeface="DM Mono" panose="020B0509040201040103" pitchFamily="49" charset="77"/>
              </a:rPr>
              <a:t>, </a:t>
            </a:r>
            <a:r>
              <a:rPr lang="en-CA" sz="1600" b="1" dirty="0">
                <a:solidFill>
                  <a:srgbClr val="660099"/>
                </a:solidFill>
                <a:latin typeface="DM Mono" panose="020B0509040201040103" pitchFamily="49" charset="77"/>
              </a:rPr>
              <a:t>on</a:t>
            </a:r>
            <a:r>
              <a:rPr lang="en-CA" sz="1600" b="1" dirty="0">
                <a:solidFill>
                  <a:srgbClr val="A71D5D"/>
                </a:solidFill>
                <a:latin typeface="DM Mono" panose="020B0509040201040103" pitchFamily="49" charset="77"/>
              </a:rPr>
              <a:t>=</a:t>
            </a:r>
            <a:r>
              <a:rPr lang="en-CA" sz="1600" b="1" dirty="0">
                <a:solidFill>
                  <a:srgbClr val="183691"/>
                </a:solidFill>
                <a:latin typeface="DM Mono" panose="020B0509040201040103" pitchFamily="49" charset="77"/>
              </a:rPr>
              <a:t>"</a:t>
            </a:r>
            <a:r>
              <a:rPr lang="en-CA" sz="1600" b="1" dirty="0" err="1">
                <a:solidFill>
                  <a:srgbClr val="183691"/>
                </a:solidFill>
                <a:latin typeface="DM Mono" panose="020B0509040201040103" pitchFamily="49" charset="77"/>
              </a:rPr>
              <a:t>business_id</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660099"/>
                </a:solidFill>
                <a:latin typeface="DM Mono" panose="020B0509040201040103" pitchFamily="49" charset="77"/>
              </a:rPr>
              <a:t>how</a:t>
            </a:r>
            <a:r>
              <a:rPr lang="en-CA" sz="1600" b="1" dirty="0">
                <a:solidFill>
                  <a:srgbClr val="A71D5D"/>
                </a:solidFill>
                <a:latin typeface="DM Mono" panose="020B0509040201040103" pitchFamily="49" charset="77"/>
              </a:rPr>
              <a:t>=</a:t>
            </a:r>
            <a:r>
              <a:rPr lang="en-CA" sz="1600" b="1" dirty="0">
                <a:solidFill>
                  <a:srgbClr val="183691"/>
                </a:solidFill>
                <a:latin typeface="DM Mono" panose="020B0509040201040103" pitchFamily="49" charset="77"/>
              </a:rPr>
              <a:t>'left’</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fillna</a:t>
            </a:r>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0</a:t>
            </a:r>
            <a:r>
              <a:rPr lang="en-CA" sz="1600" b="1" dirty="0">
                <a:solidFill>
                  <a:srgbClr val="63A35C"/>
                </a:solidFill>
                <a:latin typeface="DM Mono" panose="020B0509040201040103" pitchFamily="49" charset="77"/>
              </a:rPr>
              <a:t>)</a:t>
            </a:r>
          </a:p>
          <a:p>
            <a:endParaRPr lang="en-CA" sz="1600" b="1" dirty="0">
              <a:solidFill>
                <a:schemeClr val="tx1"/>
              </a:solidFill>
            </a:endParaRPr>
          </a:p>
          <a:p>
            <a:r>
              <a:rPr lang="en-CA" sz="1600" b="1" dirty="0" err="1">
                <a:solidFill>
                  <a:schemeClr val="tx1"/>
                </a:solidFill>
                <a:latin typeface="DM Mono" panose="020B0509040201040103" pitchFamily="49" charset="77"/>
              </a:rPr>
              <a:t>reviews_df</a:t>
            </a:r>
            <a:r>
              <a:rPr lang="en-CA" sz="1600" b="1" dirty="0" err="1">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printSchema</a:t>
            </a:r>
            <a:r>
              <a:rPr lang="en-CA" sz="1600" b="1"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b="1" dirty="0" err="1">
                <a:latin typeface="DM Mono" panose="020B0509040201040103" pitchFamily="49" charset="77"/>
              </a:rPr>
              <a:t>pandemic_recovery_df</a:t>
            </a:r>
            <a:r>
              <a:rPr lang="en-CA" sz="1600" b="1" dirty="0" err="1">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printSchema</a:t>
            </a:r>
            <a:r>
              <a:rPr lang="en-CA" sz="1600" b="1" dirty="0">
                <a:solidFill>
                  <a:srgbClr val="63A35C"/>
                </a:solidFill>
                <a:latin typeface="DM Mono" panose="020B0509040201040103" pitchFamily="49" charset="77"/>
              </a:rPr>
              <a:t>()</a:t>
            </a:r>
          </a:p>
          <a:p>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4952841"/>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latin typeface="DM Mono" panose="020B0509040201040103" pitchFamily="49" charset="77"/>
              </a:rPr>
              <a:t>pandemic_recovery_df</a:t>
            </a:r>
            <a:r>
              <a:rPr lang="en-CA" sz="1600" b="1"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latin typeface="DM Mono" panose="020B0509040201040103" pitchFamily="49" charset="77"/>
              </a:rPr>
              <a:t>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count_reviews</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checkin_df</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mobile_reviews_df</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browser_reviews_df</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run_date</a:t>
            </a:r>
            <a:r>
              <a:rPr lang="en-CA" sz="1600" b="1" dirty="0">
                <a:solidFill>
                  <a:srgbClr val="63A35C"/>
                </a:solidFill>
                <a:latin typeface="DM Mono" panose="020B0509040201040103" pitchFamily="49" charset="77"/>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172710108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Sans" pitchFamily="2"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Sans" pitchFamily="2" charset="77"/>
              </a:rPr>
              <a:t>root</a:t>
            </a:r>
          </a:p>
          <a:p>
            <a:r>
              <a:rPr lang="en-US" sz="1600" dirty="0">
                <a:solidFill>
                  <a:schemeClr val="tx1"/>
                </a:solidFill>
                <a:latin typeface="DM Sans" pitchFamily="2" charset="77"/>
              </a:rPr>
              <a:t> |-- </a:t>
            </a:r>
            <a:r>
              <a:rPr lang="en-US" sz="1600" dirty="0" err="1">
                <a:solidFill>
                  <a:schemeClr val="tx1"/>
                </a:solidFill>
                <a:highlight>
                  <a:srgbClr val="00B0F0"/>
                </a:highlight>
                <a:latin typeface="DM Sans" pitchFamily="2" charset="77"/>
              </a:rPr>
              <a:t>business_id</a:t>
            </a:r>
            <a:r>
              <a:rPr lang="en-US" sz="1600" dirty="0">
                <a:solidFill>
                  <a:schemeClr val="tx1"/>
                </a:solidFill>
                <a:highlight>
                  <a:srgbClr val="00B0F0"/>
                </a:highlight>
                <a:latin typeface="DM Sans" pitchFamily="2" charset="77"/>
              </a:rPr>
              <a:t>: string (nullable = true)</a:t>
            </a:r>
          </a:p>
          <a:p>
            <a:r>
              <a:rPr lang="en-US" sz="1600" dirty="0">
                <a:solidFill>
                  <a:schemeClr val="tx1"/>
                </a:solidFill>
                <a:latin typeface="DM Sans" pitchFamily="2" charset="77"/>
              </a:rPr>
              <a:t> |-- </a:t>
            </a:r>
            <a:r>
              <a:rPr lang="en-US" sz="1600" dirty="0" err="1">
                <a:solidFill>
                  <a:schemeClr val="tx1"/>
                </a:solidFill>
                <a:highlight>
                  <a:srgbClr val="00B0F0"/>
                </a:highlight>
                <a:latin typeface="DM Sans" pitchFamily="2" charset="77"/>
              </a:rPr>
              <a:t>num_reviews</a:t>
            </a:r>
            <a:r>
              <a:rPr lang="en-US" sz="1600" dirty="0">
                <a:solidFill>
                  <a:schemeClr val="tx1"/>
                </a:solidFill>
                <a:highlight>
                  <a:srgbClr val="00B0F0"/>
                </a:highlight>
                <a:latin typeface="DM Sans" pitchFamily="2" charset="77"/>
              </a:rPr>
              <a:t>: long (nullable = false)</a:t>
            </a:r>
          </a:p>
          <a:p>
            <a:endParaRPr lang="en-US" dirty="0"/>
          </a:p>
        </p:txBody>
      </p:sp>
    </p:spTree>
    <p:extLst>
      <p:ext uri="{BB962C8B-B14F-4D97-AF65-F5344CB8AC3E}">
        <p14:creationId xmlns:p14="http://schemas.microsoft.com/office/powerpoint/2010/main" val="2059517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2019161317"/>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1" dirty="0" err="1">
                          <a:solidFill>
                            <a:schemeClr val="tx2"/>
                          </a:solidFill>
                        </a:rPr>
                        <a:t>business_id</a:t>
                      </a:r>
                      <a:endParaRPr sz="1600" b="1" dirty="0">
                        <a:solidFill>
                          <a:schemeClr val="tx2"/>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1" dirty="0" err="1">
                          <a:solidFill>
                            <a:schemeClr val="bg1"/>
                          </a:solidFill>
                        </a:rPr>
                        <a:t>business_name</a:t>
                      </a:r>
                      <a:endParaRPr sz="1600" b="1" dirty="0">
                        <a:solidFill>
                          <a:schemeClr val="bg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1" dirty="0" err="1">
                          <a:solidFill>
                            <a:schemeClr val="bg1"/>
                          </a:solidFill>
                        </a:rPr>
                        <a:t>review_count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checkin_count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tip_count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interaction_count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1" dirty="0">
                          <a:solidFill>
                            <a:schemeClr val="bg1"/>
                          </a:solidFill>
                        </a:rPr>
                        <a:t>date</a:t>
                      </a:r>
                      <a:endParaRPr sz="1600" b="1" dirty="0">
                        <a:solidFill>
                          <a:schemeClr val="bg1"/>
                        </a:solidFill>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dirty="0">
                          <a:solidFill>
                            <a:schemeClr val="dk1"/>
                          </a:solidFill>
                        </a:rPr>
                        <a:t>bBDDEgkFA1Otx9Lfe7BZ</a:t>
                      </a:r>
                      <a:endParaRPr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Sonic Drive-In</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4</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Tsevi's Pub And Grill</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2</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dirty="0">
                          <a:solidFill>
                            <a:schemeClr val="dk1"/>
                          </a:solidFill>
                        </a:rPr>
                        <a:t>n_0UpQx1hsNbnPUSlodU</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Famous Footwear</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dirty="0">
                          <a:solidFill>
                            <a:schemeClr val="dk1"/>
                          </a:solidFill>
                        </a:rPr>
                        <a:t>mWMc6_wTdE0EUBKIGX</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Perkiomen Valley Brewery</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5</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dirty="0">
                          <a:solidFill>
                            <a:schemeClr val="dk1"/>
                          </a:solidFill>
                        </a:rPr>
                        <a:t>MTSW4McQd7CbVtyjqoe</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dirty="0">
                          <a:solidFill>
                            <a:schemeClr val="dk1"/>
                          </a:solidFill>
                        </a:rPr>
                        <a:t>St </a:t>
                      </a:r>
                      <a:r>
                        <a:rPr lang="en" sz="1000" dirty="0" err="1">
                          <a:solidFill>
                            <a:schemeClr val="dk1"/>
                          </a:solidFill>
                        </a:rPr>
                        <a:t>Honore</a:t>
                      </a:r>
                      <a:r>
                        <a:rPr lang="en" sz="1000" dirty="0">
                          <a:solidFill>
                            <a:schemeClr val="dk1"/>
                          </a:solidFill>
                        </a:rPr>
                        <a:t> Pastries</a:t>
                      </a:r>
                      <a:endParaRPr sz="1000" dirty="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dirty="0">
                          <a:solidFill>
                            <a:schemeClr val="dk1"/>
                          </a:solidFill>
                        </a:rPr>
                        <a:t>2022-06-28</a:t>
                      </a:r>
                      <a:endParaRPr sz="800" dirty="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6"/>
          <p:cNvSpPr/>
          <p:nvPr/>
        </p:nvSpPr>
        <p:spPr>
          <a:xfrm>
            <a:off x="10027920" y="1813800"/>
            <a:ext cx="189188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3097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Sans" pitchFamily="2" charset="77"/>
              </a:rPr>
              <a:t>root</a:t>
            </a:r>
          </a:p>
          <a:p>
            <a:r>
              <a:rPr lang="en-US" sz="1600" dirty="0">
                <a:latin typeface="DM Sans" pitchFamily="2" charset="77"/>
              </a:rPr>
              <a:t> |-- </a:t>
            </a:r>
            <a:r>
              <a:rPr lang="en-US" sz="1600" dirty="0" err="1">
                <a:highlight>
                  <a:srgbClr val="00B0F0"/>
                </a:highlight>
                <a:latin typeface="DM Sans" pitchFamily="2" charset="77"/>
              </a:rPr>
              <a:t>business_id</a:t>
            </a:r>
            <a:r>
              <a:rPr lang="en-US" sz="1600" dirty="0">
                <a:highlight>
                  <a:srgbClr val="00B0F0"/>
                </a:highlight>
                <a:latin typeface="DM Sans" pitchFamily="2" charset="77"/>
              </a:rPr>
              <a:t>: string (nullable = true)</a:t>
            </a:r>
          </a:p>
          <a:p>
            <a:r>
              <a:rPr lang="en-US" sz="1600" dirty="0">
                <a:latin typeface="DM Sans" pitchFamily="2" charset="77"/>
              </a:rPr>
              <a:t> |-- address: string (nullable = true)</a:t>
            </a:r>
          </a:p>
          <a:p>
            <a:r>
              <a:rPr lang="en-US" sz="1600" dirty="0">
                <a:latin typeface="DM Sans" pitchFamily="2" charset="77"/>
              </a:rPr>
              <a:t> |-- attributes: struct (nullable = true)</a:t>
            </a:r>
          </a:p>
          <a:p>
            <a:r>
              <a:rPr lang="en-US" sz="1600" dirty="0">
                <a:latin typeface="DM Sans" pitchFamily="2" charset="77"/>
              </a:rPr>
              <a:t> |    |-- Alcohol: string (nullable = true)</a:t>
            </a:r>
          </a:p>
          <a:p>
            <a:r>
              <a:rPr lang="en-US" sz="1600" dirty="0">
                <a:latin typeface="DM Sans" pitchFamily="2" charset="77"/>
              </a:rPr>
              <a:t> |    |-- Ambience: string (nullable = true)</a:t>
            </a:r>
          </a:p>
          <a:p>
            <a:r>
              <a:rPr lang="en-US" sz="1600" dirty="0">
                <a:latin typeface="DM Sans" pitchFamily="2" charset="77"/>
              </a:rPr>
              <a:t> |    |-- </a:t>
            </a:r>
            <a:r>
              <a:rPr lang="en-US" sz="1600" dirty="0" err="1">
                <a:latin typeface="DM Sans" pitchFamily="2" charset="77"/>
              </a:rPr>
              <a:t>BikeParking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BusinessAcceptsCreditCards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ByAppointmentOnly</a:t>
            </a:r>
            <a:r>
              <a:rPr lang="en-US" sz="1600" dirty="0">
                <a:latin typeface="DM Sans" pitchFamily="2" charset="77"/>
              </a:rPr>
              <a:t>: string (nullable = true)</a:t>
            </a:r>
          </a:p>
          <a:p>
            <a:r>
              <a:rPr lang="en-US" sz="1600" dirty="0">
                <a:latin typeface="DM Sans" pitchFamily="2" charset="77"/>
              </a:rPr>
              <a:t> |    |-- Caters: string (nullable = true)</a:t>
            </a:r>
          </a:p>
          <a:p>
            <a:r>
              <a:rPr lang="en-US" sz="1600" dirty="0">
                <a:latin typeface="DM Sans" pitchFamily="2" charset="77"/>
              </a:rPr>
              <a:t> |    |-- </a:t>
            </a:r>
            <a:r>
              <a:rPr lang="en-US" sz="1600" dirty="0" err="1">
                <a:latin typeface="DM Sans" pitchFamily="2" charset="77"/>
              </a:rPr>
              <a:t>CoatCheck</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DogsAllowed</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DriveThru</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GoodForKids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HappyHour</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HasTV</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NoiseLevel</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OutdoorSeating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RestaurantsAttire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RestaurantsDelivery</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RestaurantsGoodForGroups</a:t>
            </a:r>
            <a:r>
              <a:rPr lang="en-US" sz="1600" dirty="0">
                <a:latin typeface="DM Sans" pitchFamily="2" charset="77"/>
              </a:rPr>
              <a:t>: string (nullable = true)</a:t>
            </a:r>
          </a:p>
          <a:p>
            <a:r>
              <a:rPr lang="en-US" sz="1600" dirty="0">
                <a:latin typeface="DM Sans" pitchFamily="2" charset="77"/>
              </a:rPr>
              <a:t> |    |-- RestaurantsPriceRange2: string (nullable = true)</a:t>
            </a:r>
          </a:p>
          <a:p>
            <a:r>
              <a:rPr lang="en-US" sz="1600" dirty="0">
                <a:latin typeface="DM Sans" pitchFamily="2" charset="77"/>
              </a:rPr>
              <a:t> |    |-- </a:t>
            </a:r>
            <a:r>
              <a:rPr lang="en-US" sz="1600" dirty="0" err="1">
                <a:latin typeface="DM Sans" pitchFamily="2" charset="77"/>
              </a:rPr>
              <a:t>RestaurantsReservations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RestaurantsTableService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RestaurantsTakeOut</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WheelchairAccessible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WiFi</a:t>
            </a:r>
            <a:r>
              <a:rPr lang="en-US" sz="1600" dirty="0">
                <a:latin typeface="DM Sans" pitchFamily="2" charset="77"/>
              </a:rPr>
              <a:t>: string (nullable = true)</a:t>
            </a:r>
          </a:p>
          <a:p>
            <a:r>
              <a:rPr lang="en-US" sz="1600" dirty="0">
                <a:latin typeface="DM Sans" pitchFamily="2" charset="77"/>
              </a:rPr>
              <a:t> |-- categories: string (nullable = true)</a:t>
            </a:r>
          </a:p>
          <a:p>
            <a:r>
              <a:rPr lang="en-US" sz="1600" dirty="0">
                <a:latin typeface="DM Sans" pitchFamily="2" charset="77"/>
              </a:rPr>
              <a:t> |-- city: string (nullable = true)</a:t>
            </a:r>
          </a:p>
          <a:p>
            <a:r>
              <a:rPr lang="en-US" sz="1600" dirty="0">
                <a:latin typeface="DM Sans" pitchFamily="2" charset="77"/>
              </a:rPr>
              <a:t> |-- hours: struct (nullable = true)</a:t>
            </a:r>
          </a:p>
          <a:p>
            <a:r>
              <a:rPr lang="en-US" sz="1600" dirty="0">
                <a:latin typeface="DM Sans" pitchFamily="2" charset="77"/>
              </a:rPr>
              <a:t> |    |-- Friday: string (nullable = true)</a:t>
            </a:r>
          </a:p>
          <a:p>
            <a:r>
              <a:rPr lang="en-US" sz="1600" dirty="0">
                <a:latin typeface="DM Sans" pitchFamily="2" charset="77"/>
              </a:rPr>
              <a:t> |    |-- Monday: string (nullable = true)</a:t>
            </a:r>
          </a:p>
          <a:p>
            <a:r>
              <a:rPr lang="en-US" sz="1600" dirty="0">
                <a:latin typeface="DM Sans" pitchFamily="2" charset="77"/>
              </a:rPr>
              <a:t> |    |-- Saturday: string (nullable = true)</a:t>
            </a:r>
          </a:p>
          <a:p>
            <a:r>
              <a:rPr lang="en-US" sz="1600" dirty="0">
                <a:latin typeface="DM Sans" pitchFamily="2" charset="77"/>
              </a:rPr>
              <a:t> |    |-- Sunday: string (nullable = true)</a:t>
            </a:r>
          </a:p>
          <a:p>
            <a:r>
              <a:rPr lang="en-US" sz="1600" dirty="0">
                <a:latin typeface="DM Sans" pitchFamily="2" charset="77"/>
              </a:rPr>
              <a:t> |    |-- Thursday: string (nullable = true)</a:t>
            </a:r>
          </a:p>
          <a:p>
            <a:r>
              <a:rPr lang="en-US" sz="1600" dirty="0">
                <a:latin typeface="DM Sans" pitchFamily="2" charset="77"/>
              </a:rPr>
              <a:t> |    |-- Tuesday: string (nullable = true)</a:t>
            </a:r>
          </a:p>
          <a:p>
            <a:r>
              <a:rPr lang="en-US" sz="1600" dirty="0">
                <a:latin typeface="DM Sans" pitchFamily="2" charset="77"/>
              </a:rPr>
              <a:t> |    |-- Wednesday: string (nullable = true)</a:t>
            </a:r>
          </a:p>
          <a:p>
            <a:r>
              <a:rPr lang="en-US" sz="1600" dirty="0">
                <a:latin typeface="DM Sans" pitchFamily="2" charset="77"/>
              </a:rPr>
              <a:t> |-- </a:t>
            </a:r>
            <a:r>
              <a:rPr lang="en-US" sz="1600" dirty="0" err="1">
                <a:latin typeface="DM Sans" pitchFamily="2" charset="77"/>
              </a:rPr>
              <a:t>is_open</a:t>
            </a:r>
            <a:r>
              <a:rPr lang="en-US" sz="1600" dirty="0">
                <a:latin typeface="DM Sans" pitchFamily="2" charset="77"/>
              </a:rPr>
              <a:t>: long (nullable = true)</a:t>
            </a:r>
          </a:p>
          <a:p>
            <a:r>
              <a:rPr lang="en-US" sz="1600" dirty="0">
                <a:latin typeface="DM Sans" pitchFamily="2" charset="77"/>
              </a:rPr>
              <a:t> |-- latitude: double (nullable = false)</a:t>
            </a:r>
          </a:p>
          <a:p>
            <a:r>
              <a:rPr lang="en-US" sz="1600" dirty="0">
                <a:latin typeface="DM Sans" pitchFamily="2" charset="77"/>
              </a:rPr>
              <a:t> |-- longitude: double (nullable = false)</a:t>
            </a:r>
          </a:p>
          <a:p>
            <a:r>
              <a:rPr lang="en-US" sz="1600" dirty="0">
                <a:latin typeface="DM Sans" pitchFamily="2" charset="77"/>
              </a:rPr>
              <a:t> |-- name: string (nullable = true)</a:t>
            </a:r>
          </a:p>
          <a:p>
            <a:r>
              <a:rPr lang="en-US" sz="1600" dirty="0">
                <a:latin typeface="DM Sans" pitchFamily="2" charset="77"/>
              </a:rPr>
              <a:t> |-- </a:t>
            </a:r>
            <a:r>
              <a:rPr lang="en-US" sz="1600" dirty="0" err="1">
                <a:latin typeface="DM Sans" pitchFamily="2" charset="77"/>
              </a:rPr>
              <a:t>postal_code</a:t>
            </a:r>
            <a:r>
              <a:rPr lang="en-US" sz="1600" dirty="0">
                <a:latin typeface="DM Sans" pitchFamily="2" charset="77"/>
              </a:rPr>
              <a:t>: string (nullable = true)</a:t>
            </a:r>
          </a:p>
          <a:p>
            <a:r>
              <a:rPr lang="en-US" sz="1600" dirty="0">
                <a:latin typeface="DM Sans" pitchFamily="2" charset="77"/>
              </a:rPr>
              <a:t> |-- </a:t>
            </a:r>
            <a:r>
              <a:rPr lang="en-US" sz="1600" dirty="0" err="1">
                <a:latin typeface="DM Sans" pitchFamily="2" charset="77"/>
              </a:rPr>
              <a:t>review_count</a:t>
            </a:r>
            <a:r>
              <a:rPr lang="en-US" sz="1600" dirty="0">
                <a:latin typeface="DM Sans" pitchFamily="2" charset="77"/>
              </a:rPr>
              <a:t>: long (nullable = true)</a:t>
            </a:r>
          </a:p>
          <a:p>
            <a:r>
              <a:rPr lang="en-US" sz="1600" dirty="0">
                <a:latin typeface="DM Sans" pitchFamily="2" charset="77"/>
              </a:rPr>
              <a:t> |-- stars: double (nullable = false)</a:t>
            </a:r>
          </a:p>
          <a:p>
            <a:r>
              <a:rPr lang="en-US" sz="1600" dirty="0">
                <a:latin typeface="DM Sans" pitchFamily="2" charset="77"/>
              </a:rPr>
              <a:t> |-- state: string (nullable = true)</a:t>
            </a:r>
          </a:p>
          <a:p>
            <a:r>
              <a:rPr lang="en-US" sz="1600" dirty="0">
                <a:latin typeface="DM Sans" pitchFamily="2" charset="77"/>
              </a:rPr>
              <a:t> |-- </a:t>
            </a:r>
            <a:r>
              <a:rPr lang="en-US" sz="1600" dirty="0" err="1">
                <a:latin typeface="DM Sans" pitchFamily="2" charset="77"/>
              </a:rPr>
              <a:t>num_checkins</a:t>
            </a:r>
            <a:r>
              <a:rPr lang="en-US" sz="1600" dirty="0">
                <a:latin typeface="DM Sans" pitchFamily="2"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Sans" pitchFamily="2" charset="77"/>
              </a:rPr>
              <a:t>root</a:t>
            </a:r>
          </a:p>
          <a:p>
            <a:r>
              <a:rPr lang="en-US" sz="1600" dirty="0">
                <a:latin typeface="DM Sans" pitchFamily="2" charset="77"/>
              </a:rPr>
              <a:t> |-- </a:t>
            </a:r>
            <a:r>
              <a:rPr lang="en-US" sz="1600" dirty="0" err="1">
                <a:latin typeface="DM Sans" pitchFamily="2" charset="77"/>
              </a:rPr>
              <a:t>business_id</a:t>
            </a:r>
            <a:r>
              <a:rPr lang="en-US" sz="1600" dirty="0">
                <a:latin typeface="DM Sans" pitchFamily="2" charset="77"/>
              </a:rPr>
              <a:t>: string (nullable = true)</a:t>
            </a:r>
          </a:p>
          <a:p>
            <a:r>
              <a:rPr lang="en-US" sz="1600" dirty="0">
                <a:latin typeface="DM Sans" pitchFamily="2" charset="77"/>
              </a:rPr>
              <a:t> |-- address: string (nullable = true)</a:t>
            </a:r>
          </a:p>
          <a:p>
            <a:r>
              <a:rPr lang="en-US" sz="1600" dirty="0">
                <a:latin typeface="DM Sans" pitchFamily="2" charset="77"/>
              </a:rPr>
              <a:t> |-- attributes: struct (nullable = true)</a:t>
            </a:r>
          </a:p>
          <a:p>
            <a:r>
              <a:rPr lang="en-US" sz="1600" dirty="0">
                <a:latin typeface="DM Sans" pitchFamily="2" charset="77"/>
              </a:rPr>
              <a:t> |    |-- Alcohol: string (nullable = true)</a:t>
            </a:r>
          </a:p>
          <a:p>
            <a:r>
              <a:rPr lang="en-US" sz="1600" dirty="0">
                <a:latin typeface="DM Sans" pitchFamily="2" charset="77"/>
              </a:rPr>
              <a:t> |    |-- Ambience: string (nullable = true)</a:t>
            </a:r>
          </a:p>
          <a:p>
            <a:r>
              <a:rPr lang="en-US" sz="1600" dirty="0">
                <a:latin typeface="DM Sans" pitchFamily="2" charset="77"/>
              </a:rPr>
              <a:t> |    |-- </a:t>
            </a:r>
            <a:r>
              <a:rPr lang="en-US" sz="1600" dirty="0" err="1">
                <a:latin typeface="DM Sans" pitchFamily="2" charset="77"/>
              </a:rPr>
              <a:t>BikeParking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BusinessAcceptsCreditCards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ByAppointmentOnly</a:t>
            </a:r>
            <a:r>
              <a:rPr lang="en-US" sz="1600" dirty="0">
                <a:latin typeface="DM Sans" pitchFamily="2" charset="77"/>
              </a:rPr>
              <a:t>: string (nullable = true)</a:t>
            </a:r>
          </a:p>
          <a:p>
            <a:r>
              <a:rPr lang="en-US" sz="1600" dirty="0">
                <a:latin typeface="DM Sans" pitchFamily="2" charset="77"/>
              </a:rPr>
              <a:t> |    |-- Caters: string (nullable = true)</a:t>
            </a:r>
          </a:p>
          <a:p>
            <a:r>
              <a:rPr lang="en-US" sz="1600" dirty="0">
                <a:latin typeface="DM Sans" pitchFamily="2" charset="77"/>
              </a:rPr>
              <a:t> |    |-- </a:t>
            </a:r>
            <a:r>
              <a:rPr lang="en-US" sz="1600" dirty="0" err="1">
                <a:latin typeface="DM Sans" pitchFamily="2" charset="77"/>
              </a:rPr>
              <a:t>CoatCheck</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DogsAllowed</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DriveThru</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GoodForKids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HappyHour</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HasTV</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NoiseLevel</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OutdoorSeating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RestaurantsAttire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RestaurantsDelivery</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RestaurantsGoodForGroups</a:t>
            </a:r>
            <a:r>
              <a:rPr lang="en-US" sz="1600" dirty="0">
                <a:latin typeface="DM Sans" pitchFamily="2" charset="77"/>
              </a:rPr>
              <a:t>: string (nullable = true)</a:t>
            </a:r>
          </a:p>
          <a:p>
            <a:r>
              <a:rPr lang="en-US" sz="1600" dirty="0">
                <a:latin typeface="DM Sans" pitchFamily="2" charset="77"/>
              </a:rPr>
              <a:t> |    |-- RestaurantsPriceRange2: string (nullable = true)</a:t>
            </a:r>
          </a:p>
          <a:p>
            <a:r>
              <a:rPr lang="en-US" sz="1600" dirty="0">
                <a:latin typeface="DM Sans" pitchFamily="2" charset="77"/>
              </a:rPr>
              <a:t> |    |-- </a:t>
            </a:r>
            <a:r>
              <a:rPr lang="en-US" sz="1600" dirty="0" err="1">
                <a:latin typeface="DM Sans" pitchFamily="2" charset="77"/>
              </a:rPr>
              <a:t>RestaurantsReservations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RestaurantsTableService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RestaurantsTakeOut</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WheelchairAccessible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WiFi</a:t>
            </a:r>
            <a:r>
              <a:rPr lang="en-US" sz="1600" dirty="0">
                <a:latin typeface="DM Sans" pitchFamily="2" charset="77"/>
              </a:rPr>
              <a:t>: string (nullable = true)</a:t>
            </a:r>
          </a:p>
          <a:p>
            <a:r>
              <a:rPr lang="en-US" sz="1600" dirty="0">
                <a:latin typeface="DM Sans" pitchFamily="2" charset="77"/>
              </a:rPr>
              <a:t> |-- categories: string (nullable = true)</a:t>
            </a:r>
          </a:p>
          <a:p>
            <a:r>
              <a:rPr lang="en-US" sz="1600" dirty="0">
                <a:latin typeface="DM Sans" pitchFamily="2" charset="77"/>
              </a:rPr>
              <a:t> |-- city: string (nullable = true)</a:t>
            </a:r>
          </a:p>
          <a:p>
            <a:r>
              <a:rPr lang="en-US" sz="1600" dirty="0">
                <a:latin typeface="DM Sans" pitchFamily="2" charset="77"/>
              </a:rPr>
              <a:t> |-- hours: struct (nullable = true)</a:t>
            </a:r>
          </a:p>
          <a:p>
            <a:r>
              <a:rPr lang="en-US" sz="1600" dirty="0">
                <a:latin typeface="DM Sans" pitchFamily="2" charset="77"/>
              </a:rPr>
              <a:t> |    |-- Friday: string (nullable = true)</a:t>
            </a:r>
          </a:p>
          <a:p>
            <a:r>
              <a:rPr lang="en-US" sz="1600" dirty="0">
                <a:latin typeface="DM Sans" pitchFamily="2" charset="77"/>
              </a:rPr>
              <a:t> |    |-- Monday: string (nullable = true)</a:t>
            </a:r>
          </a:p>
          <a:p>
            <a:r>
              <a:rPr lang="en-US" sz="1600" dirty="0">
                <a:latin typeface="DM Sans" pitchFamily="2" charset="77"/>
              </a:rPr>
              <a:t> |    |-- Saturday: string (nullable = true)</a:t>
            </a:r>
          </a:p>
          <a:p>
            <a:r>
              <a:rPr lang="en-US" sz="1600" dirty="0">
                <a:latin typeface="DM Sans" pitchFamily="2" charset="77"/>
              </a:rPr>
              <a:t> |    |-- Sunday: string (nullable = true)</a:t>
            </a:r>
          </a:p>
          <a:p>
            <a:r>
              <a:rPr lang="en-US" sz="1600" dirty="0">
                <a:latin typeface="DM Sans" pitchFamily="2" charset="77"/>
              </a:rPr>
              <a:t> |    |-- Thursday: string (nullable = true)</a:t>
            </a:r>
          </a:p>
          <a:p>
            <a:r>
              <a:rPr lang="en-US" sz="1600" dirty="0">
                <a:latin typeface="DM Sans" pitchFamily="2" charset="77"/>
              </a:rPr>
              <a:t> |    |-- Tuesday: string (nullable = true)</a:t>
            </a:r>
          </a:p>
          <a:p>
            <a:r>
              <a:rPr lang="en-US" sz="1600" dirty="0">
                <a:latin typeface="DM Sans" pitchFamily="2" charset="77"/>
              </a:rPr>
              <a:t> |    |-- Wednesday: string (nullable = true)</a:t>
            </a:r>
          </a:p>
          <a:p>
            <a:r>
              <a:rPr lang="en-US" sz="1600" dirty="0">
                <a:latin typeface="DM Sans" pitchFamily="2" charset="77"/>
              </a:rPr>
              <a:t> |-- </a:t>
            </a:r>
            <a:r>
              <a:rPr lang="en-US" sz="1600" dirty="0" err="1">
                <a:latin typeface="DM Sans" pitchFamily="2" charset="77"/>
              </a:rPr>
              <a:t>is_open</a:t>
            </a:r>
            <a:r>
              <a:rPr lang="en-US" sz="1600" dirty="0">
                <a:latin typeface="DM Sans" pitchFamily="2" charset="77"/>
              </a:rPr>
              <a:t>: long (nullable = true)</a:t>
            </a:r>
          </a:p>
          <a:p>
            <a:r>
              <a:rPr lang="en-US" sz="1600" dirty="0">
                <a:latin typeface="DM Sans" pitchFamily="2" charset="77"/>
              </a:rPr>
              <a:t> |-- latitude: double (nullable = false)</a:t>
            </a:r>
          </a:p>
          <a:p>
            <a:r>
              <a:rPr lang="en-US" sz="1600" dirty="0">
                <a:latin typeface="DM Sans" pitchFamily="2" charset="77"/>
              </a:rPr>
              <a:t> |-- longitude: double (nullable = false)</a:t>
            </a:r>
          </a:p>
          <a:p>
            <a:r>
              <a:rPr lang="en-US" sz="1600" dirty="0">
                <a:latin typeface="DM Sans" pitchFamily="2" charset="77"/>
              </a:rPr>
              <a:t> |-- name: string (nullable = true)</a:t>
            </a:r>
          </a:p>
          <a:p>
            <a:r>
              <a:rPr lang="en-US" sz="1600" dirty="0">
                <a:latin typeface="DM Sans" pitchFamily="2" charset="77"/>
              </a:rPr>
              <a:t> |-- </a:t>
            </a:r>
            <a:r>
              <a:rPr lang="en-US" sz="1600" dirty="0" err="1">
                <a:latin typeface="DM Sans" pitchFamily="2" charset="77"/>
              </a:rPr>
              <a:t>postal_code</a:t>
            </a:r>
            <a:r>
              <a:rPr lang="en-US" sz="1600" dirty="0">
                <a:latin typeface="DM Sans" pitchFamily="2" charset="77"/>
              </a:rPr>
              <a:t>: string (nullable = true)</a:t>
            </a:r>
          </a:p>
          <a:p>
            <a:r>
              <a:rPr lang="en-US" sz="1600" dirty="0">
                <a:latin typeface="DM Sans" pitchFamily="2" charset="77"/>
              </a:rPr>
              <a:t> |-- </a:t>
            </a:r>
            <a:r>
              <a:rPr lang="en-US" sz="1600" dirty="0" err="1">
                <a:latin typeface="DM Sans" pitchFamily="2" charset="77"/>
              </a:rPr>
              <a:t>review_count</a:t>
            </a:r>
            <a:r>
              <a:rPr lang="en-US" sz="1600" dirty="0">
                <a:latin typeface="DM Sans" pitchFamily="2" charset="77"/>
              </a:rPr>
              <a:t>: long (nullable = true)</a:t>
            </a:r>
          </a:p>
          <a:p>
            <a:r>
              <a:rPr lang="en-US" sz="1600" dirty="0">
                <a:latin typeface="DM Sans" pitchFamily="2" charset="77"/>
              </a:rPr>
              <a:t> |-- stars: double (nullable = false)</a:t>
            </a:r>
          </a:p>
          <a:p>
            <a:r>
              <a:rPr lang="en-US" sz="1600" dirty="0">
                <a:latin typeface="DM Sans" pitchFamily="2" charset="77"/>
              </a:rPr>
              <a:t> |-- state: string (nullable = true)</a:t>
            </a:r>
          </a:p>
          <a:p>
            <a:r>
              <a:rPr lang="en-US" sz="1600" dirty="0">
                <a:latin typeface="DM Sans" pitchFamily="2" charset="77"/>
              </a:rPr>
              <a:t> |-- </a:t>
            </a:r>
            <a:r>
              <a:rPr lang="en-US" sz="1600" dirty="0" err="1">
                <a:latin typeface="DM Sans" pitchFamily="2" charset="77"/>
              </a:rPr>
              <a:t>num_checkins</a:t>
            </a:r>
            <a:r>
              <a:rPr lang="en-US" sz="1600" dirty="0">
                <a:latin typeface="DM Sans" pitchFamily="2" charset="77"/>
              </a:rPr>
              <a:t>: long (nullable = true)</a:t>
            </a:r>
            <a:endParaRPr lang="en-US" sz="1600" dirty="0">
              <a:highlight>
                <a:srgbClr val="00B0F0"/>
              </a:highlight>
              <a:latin typeface="DM Sans" pitchFamily="2" charset="77"/>
            </a:endParaRPr>
          </a:p>
          <a:p>
            <a:r>
              <a:rPr lang="en-US" sz="1600" dirty="0">
                <a:highlight>
                  <a:srgbClr val="00B0F0"/>
                </a:highlight>
                <a:latin typeface="DM Sans" pitchFamily="2" charset="77"/>
              </a:rPr>
              <a:t>                                                                </a:t>
            </a:r>
            <a:r>
              <a:rPr lang="en-US" sz="1600" dirty="0">
                <a:latin typeface="DM Sans" pitchFamily="2"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25DB81F-A16A-5091-073C-B1E4521A854D}"/>
              </a:ext>
            </a:extLst>
          </p:cNvPr>
          <p:cNvSpPr/>
          <p:nvPr/>
        </p:nvSpPr>
        <p:spPr>
          <a:xfrm>
            <a:off x="745055" y="3223655"/>
            <a:ext cx="10659301" cy="296122"/>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63A35C"/>
              </a:solidFill>
            </a:endParaRP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Tree>
    <p:extLst>
      <p:ext uri="{BB962C8B-B14F-4D97-AF65-F5344CB8AC3E}">
        <p14:creationId xmlns:p14="http://schemas.microsoft.com/office/powerpoint/2010/main" val="17857629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5"/>
            <a:ext cx="10659301" cy="296122"/>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6725965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Tree>
    <p:extLst>
      <p:ext uri="{BB962C8B-B14F-4D97-AF65-F5344CB8AC3E}">
        <p14:creationId xmlns:p14="http://schemas.microsoft.com/office/powerpoint/2010/main" val="23795822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041482"/>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84671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992631"/>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2" name="TextBox 1">
            <a:extLst>
              <a:ext uri="{FF2B5EF4-FFF2-40B4-BE49-F238E27FC236}">
                <a16:creationId xmlns:a16="http://schemas.microsoft.com/office/drawing/2014/main" id="{E1880A39-AF8D-6B3B-1F1C-A0AD250B9636}"/>
              </a:ext>
            </a:extLst>
          </p:cNvPr>
          <p:cNvSpPr txBox="1"/>
          <p:nvPr/>
        </p:nvSpPr>
        <p:spPr>
          <a:xfrm>
            <a:off x="978829" y="3337333"/>
            <a:ext cx="10118839" cy="338554"/>
          </a:xfrm>
          <a:prstGeom prst="rect">
            <a:avLst/>
          </a:prstGeom>
          <a:noFill/>
        </p:spPr>
        <p:txBody>
          <a:bodyPr wrap="square" rtlCol="0">
            <a:spAutoFit/>
          </a:bodyPr>
          <a:lstStyle/>
          <a:p>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dirty="0"/>
          </a:p>
        </p:txBody>
      </p:sp>
    </p:spTree>
    <p:extLst>
      <p:ext uri="{BB962C8B-B14F-4D97-AF65-F5344CB8AC3E}">
        <p14:creationId xmlns:p14="http://schemas.microsoft.com/office/powerpoint/2010/main" val="245390526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61384" y="3041482"/>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84671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992631"/>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Tree>
    <p:extLst>
      <p:ext uri="{BB962C8B-B14F-4D97-AF65-F5344CB8AC3E}">
        <p14:creationId xmlns:p14="http://schemas.microsoft.com/office/powerpoint/2010/main" val="30253951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52268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31956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45044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2" name="Rectangle 11">
            <a:extLst>
              <a:ext uri="{FF2B5EF4-FFF2-40B4-BE49-F238E27FC236}">
                <a16:creationId xmlns:a16="http://schemas.microsoft.com/office/drawing/2014/main" id="{D0B28D84-D04A-BF4D-E5F7-7B6ED96B95C4}"/>
              </a:ext>
            </a:extLst>
          </p:cNvPr>
          <p:cNvSpPr/>
          <p:nvPr/>
        </p:nvSpPr>
        <p:spPr>
          <a:xfrm>
            <a:off x="978830" y="2789002"/>
            <a:ext cx="10876698"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Tree>
    <p:extLst>
      <p:ext uri="{BB962C8B-B14F-4D97-AF65-F5344CB8AC3E}">
        <p14:creationId xmlns:p14="http://schemas.microsoft.com/office/powerpoint/2010/main" val="394394281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52268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31956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45044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96150082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209595"/>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0272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14630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56FB80DC-B962-A423-C430-E7501BD96A43}"/>
              </a:ext>
            </a:extLst>
          </p:cNvPr>
          <p:cNvSpPr/>
          <p:nvPr/>
        </p:nvSpPr>
        <p:spPr>
          <a:xfrm>
            <a:off x="929842" y="2513734"/>
            <a:ext cx="5977141" cy="338554"/>
          </a:xfrm>
          <a:prstGeom prst="rect">
            <a:avLst/>
          </a:prstGeom>
        </p:spPr>
        <p:txBody>
          <a:bodyPr wrap="square">
            <a:spAutoFit/>
          </a:bodyPr>
          <a:lstStyle/>
          <a:p>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sz="1600" dirty="0"/>
          </a:p>
        </p:txBody>
      </p:sp>
    </p:spTree>
    <p:extLst>
      <p:ext uri="{BB962C8B-B14F-4D97-AF65-F5344CB8AC3E}">
        <p14:creationId xmlns:p14="http://schemas.microsoft.com/office/powerpoint/2010/main" val="8039330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322076614"/>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1" dirty="0" err="1">
                          <a:solidFill>
                            <a:schemeClr val="tx2"/>
                          </a:solidFill>
                        </a:rPr>
                        <a:t>business_id</a:t>
                      </a:r>
                      <a:endParaRPr sz="1600" b="1" dirty="0">
                        <a:solidFill>
                          <a:schemeClr val="tx2"/>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1" dirty="0" err="1">
                          <a:solidFill>
                            <a:schemeClr val="bg1"/>
                          </a:solidFill>
                        </a:rPr>
                        <a:t>business_name</a:t>
                      </a:r>
                      <a:endParaRPr sz="1600" b="1" dirty="0">
                        <a:solidFill>
                          <a:schemeClr val="bg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1" dirty="0" err="1">
                          <a:solidFill>
                            <a:schemeClr val="bg1"/>
                          </a:solidFill>
                        </a:rPr>
                        <a:t>review_count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checkin_count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tip_count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interaction_count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1" dirty="0">
                          <a:solidFill>
                            <a:schemeClr val="bg1"/>
                          </a:solidFill>
                        </a:rPr>
                        <a:t>date</a:t>
                      </a:r>
                      <a:endParaRPr sz="1600" b="1" dirty="0">
                        <a:solidFill>
                          <a:schemeClr val="bg1"/>
                        </a:solidFill>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dirty="0">
                          <a:solidFill>
                            <a:schemeClr val="dk1"/>
                          </a:solidFill>
                        </a:rPr>
                        <a:t>bBDDEgkFA1Otx9Lfe7BZ</a:t>
                      </a:r>
                      <a:endParaRPr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Sonic Drive-In</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4</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Tsevi's Pub And Grill</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2</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dirty="0">
                          <a:solidFill>
                            <a:schemeClr val="dk1"/>
                          </a:solidFill>
                        </a:rPr>
                        <a:t>n_0UpQx1hsNbnPUSlodU</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Famous Footwear</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dirty="0">
                          <a:solidFill>
                            <a:schemeClr val="dk1"/>
                          </a:solidFill>
                        </a:rPr>
                        <a:t>mWMc6_wTdE0EUBKIGX</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Perkiomen Valley Brewery</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5</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dirty="0">
                          <a:solidFill>
                            <a:schemeClr val="dk1"/>
                          </a:solidFill>
                        </a:rPr>
                        <a:t>MTSW4McQd7CbVtyjqoe</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dirty="0">
                          <a:solidFill>
                            <a:schemeClr val="dk1"/>
                          </a:solidFill>
                        </a:rPr>
                        <a:t>St </a:t>
                      </a:r>
                      <a:r>
                        <a:rPr lang="en" sz="1000" dirty="0" err="1">
                          <a:solidFill>
                            <a:schemeClr val="dk1"/>
                          </a:solidFill>
                        </a:rPr>
                        <a:t>Honore</a:t>
                      </a:r>
                      <a:r>
                        <a:rPr lang="en" sz="1000" dirty="0">
                          <a:solidFill>
                            <a:schemeClr val="dk1"/>
                          </a:solidFill>
                        </a:rPr>
                        <a:t> Pastries</a:t>
                      </a:r>
                      <a:endParaRPr sz="1000" dirty="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dirty="0">
                          <a:solidFill>
                            <a:schemeClr val="dk1"/>
                          </a:solidFill>
                        </a:rPr>
                        <a:t>2022-06-28</a:t>
                      </a:r>
                      <a:endParaRPr sz="800" dirty="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339950" y="1758201"/>
            <a:ext cx="3270149"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3"/>
          <p:cNvSpPr/>
          <p:nvPr/>
        </p:nvSpPr>
        <p:spPr>
          <a:xfrm>
            <a:off x="5189517" y="1813800"/>
            <a:ext cx="6730133"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209595"/>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0272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14630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12119865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94650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2F2AE524-D78D-8266-AC19-2C3480094F27}"/>
              </a:ext>
            </a:extLst>
          </p:cNvPr>
          <p:cNvSpPr/>
          <p:nvPr/>
        </p:nvSpPr>
        <p:spPr>
          <a:xfrm>
            <a:off x="978829" y="2233780"/>
            <a:ext cx="8083527" cy="338554"/>
          </a:xfrm>
          <a:prstGeom prst="rect">
            <a:avLst/>
          </a:prstGeom>
        </p:spPr>
        <p:txBody>
          <a:bodyPr wrap="square">
            <a:spAutoFit/>
          </a:bodyPr>
          <a:lstStyle/>
          <a:p>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count_checkins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sz="1600" dirty="0">
              <a:latin typeface="DM Sans" pitchFamily="2" charset="77"/>
            </a:endParaRPr>
          </a:p>
        </p:txBody>
      </p:sp>
    </p:spTree>
    <p:extLst>
      <p:ext uri="{BB962C8B-B14F-4D97-AF65-F5344CB8AC3E}">
        <p14:creationId xmlns:p14="http://schemas.microsoft.com/office/powerpoint/2010/main" val="42875818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94650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23203122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487524"/>
            <a:ext cx="10517469" cy="2381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517469" cy="33855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43867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800219"/>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endParaRPr lang="en-US" b="1" dirty="0"/>
          </a:p>
        </p:txBody>
      </p:sp>
      <p:sp>
        <p:nvSpPr>
          <p:cNvPr id="2" name="Rectangle 1">
            <a:extLst>
              <a:ext uri="{FF2B5EF4-FFF2-40B4-BE49-F238E27FC236}">
                <a16:creationId xmlns:a16="http://schemas.microsoft.com/office/drawing/2014/main" id="{17CA8915-F60D-EBEC-F11D-DCBF7015C60E}"/>
              </a:ext>
            </a:extLst>
          </p:cNvPr>
          <p:cNvSpPr/>
          <p:nvPr/>
        </p:nvSpPr>
        <p:spPr>
          <a:xfrm>
            <a:off x="978830" y="1725657"/>
            <a:ext cx="9231701" cy="338554"/>
          </a:xfrm>
          <a:prstGeom prst="rect">
            <a:avLst/>
          </a:prstGeom>
        </p:spPr>
        <p:txBody>
          <a:bodyPr wrap="square">
            <a:spAutoFit/>
          </a:bodyPr>
          <a:lstStyle/>
          <a:p>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sz="1600" dirty="0"/>
          </a:p>
        </p:txBody>
      </p:sp>
      <p:grpSp>
        <p:nvGrpSpPr>
          <p:cNvPr id="10" name="Google Shape;864;p78">
            <a:extLst>
              <a:ext uri="{FF2B5EF4-FFF2-40B4-BE49-F238E27FC236}">
                <a16:creationId xmlns:a16="http://schemas.microsoft.com/office/drawing/2014/main" id="{0166FF67-6A9A-AF24-8863-5A7CA409E7A2}"/>
              </a:ext>
            </a:extLst>
          </p:cNvPr>
          <p:cNvGrpSpPr/>
          <p:nvPr/>
        </p:nvGrpSpPr>
        <p:grpSpPr>
          <a:xfrm>
            <a:off x="11500489" y="1347691"/>
            <a:ext cx="517800" cy="517800"/>
            <a:chOff x="9069139" y="3565127"/>
            <a:chExt cx="517800" cy="517800"/>
          </a:xfrm>
          <a:solidFill>
            <a:srgbClr val="E80F1C"/>
          </a:solidFill>
        </p:grpSpPr>
        <p:sp>
          <p:nvSpPr>
            <p:cNvPr id="12" name="Google Shape;865;p78">
              <a:extLst>
                <a:ext uri="{FF2B5EF4-FFF2-40B4-BE49-F238E27FC236}">
                  <a16:creationId xmlns:a16="http://schemas.microsoft.com/office/drawing/2014/main" id="{94A896CF-33EE-300B-9B34-7402DCC262F4}"/>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866;p78">
              <a:extLst>
                <a:ext uri="{FF2B5EF4-FFF2-40B4-BE49-F238E27FC236}">
                  <a16:creationId xmlns:a16="http://schemas.microsoft.com/office/drawing/2014/main" id="{EAE27805-DB10-E722-0492-083C990674AB}"/>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35042367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94650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92476194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58D07A1F-0E5B-ACEA-5D76-29F3618EDEB9}"/>
              </a:ext>
            </a:extLst>
          </p:cNvPr>
          <p:cNvSpPr/>
          <p:nvPr/>
        </p:nvSpPr>
        <p:spPr>
          <a:xfrm>
            <a:off x="2318657" y="1561535"/>
            <a:ext cx="7707086" cy="3385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3323987"/>
          </a:xfrm>
          <a:prstGeom prst="rect">
            <a:avLst/>
          </a:prstGeom>
        </p:spPr>
        <p:txBody>
          <a:bodyPr wrap="square">
            <a:spAutoFit/>
          </a:bodyPr>
          <a:lstStyle/>
          <a:p>
            <a:r>
              <a:rPr lang="en-CA" b="1" dirty="0">
                <a:solidFill>
                  <a:srgbClr val="A71D5D"/>
                </a:solidFill>
              </a:rPr>
              <a:t>def </a:t>
            </a:r>
            <a:r>
              <a:rPr lang="en-CA" b="1" dirty="0" err="1">
                <a:solidFill>
                  <a:srgbClr val="795DA3"/>
                </a:solidFill>
              </a:rPr>
              <a:t>count_reviews</a:t>
            </a:r>
            <a:r>
              <a:rPr lang="en-CA" b="1" dirty="0">
                <a:solidFill>
                  <a:srgbClr val="63A35C"/>
                </a:solidFill>
              </a:rPr>
              <a:t>(</a:t>
            </a:r>
            <a:r>
              <a:rPr lang="en-CA" b="1" dirty="0" err="1">
                <a:solidFill>
                  <a:srgbClr val="0086B3"/>
                </a:solidFill>
              </a:rPr>
              <a:t>checkin_df</a:t>
            </a:r>
            <a:r>
              <a:rPr lang="en-CA" b="1" dirty="0">
                <a:solidFill>
                  <a:srgbClr val="63A35C"/>
                </a:solidFill>
              </a:rPr>
              <a:t>, </a:t>
            </a:r>
            <a:r>
              <a:rPr lang="en-CA" b="1" dirty="0" err="1">
                <a:solidFill>
                  <a:srgbClr val="0086B3"/>
                </a:solidFill>
              </a:rPr>
              <a:t>mobile_reviews_df</a:t>
            </a:r>
            <a:r>
              <a:rPr lang="en-CA" b="1" dirty="0">
                <a:solidFill>
                  <a:srgbClr val="63A35C"/>
                </a:solidFill>
              </a:rPr>
              <a:t>, </a:t>
            </a:r>
            <a:r>
              <a:rPr lang="en-CA" b="1" dirty="0" err="1">
                <a:solidFill>
                  <a:srgbClr val="0086B3"/>
                </a:solidFill>
              </a:rPr>
              <a:t>browser_reviews_df</a:t>
            </a:r>
            <a:r>
              <a:rPr lang="en-CA" b="1" dirty="0">
                <a:solidFill>
                  <a:srgbClr val="63A35C"/>
                </a:solidFill>
              </a:rPr>
              <a:t>, </a:t>
            </a:r>
            <a:r>
              <a:rPr lang="en-CA" b="1" dirty="0" err="1">
                <a:solidFill>
                  <a:srgbClr val="0086B3"/>
                </a:solidFill>
              </a:rPr>
              <a:t>run_date</a:t>
            </a:r>
            <a:r>
              <a:rPr lang="en-CA" b="1" dirty="0">
                <a:solidFill>
                  <a:srgbClr val="63A35C"/>
                </a:solidFill>
              </a:rPr>
              <a:t>)</a:t>
            </a:r>
            <a:r>
              <a:rPr lang="en-CA" b="1" dirty="0">
                <a:solidFill>
                  <a:srgbClr val="A71D5D"/>
                </a:solidFill>
              </a:rPr>
              <a:t>:</a:t>
            </a:r>
            <a:br>
              <a:rPr lang="en-CA" b="1" dirty="0">
                <a:solidFill>
                  <a:srgbClr val="A71D5D"/>
                </a:solidFill>
              </a:rPr>
            </a:br>
            <a:r>
              <a:rPr lang="en-CA" b="1" dirty="0">
                <a:solidFill>
                  <a:srgbClr val="A71D5D"/>
                </a:solidFill>
              </a:rPr>
              <a:t>    </a:t>
            </a:r>
            <a:r>
              <a:rPr lang="en-CA" b="1" dirty="0" err="1"/>
              <a:t>mobile_reviews_df</a:t>
            </a:r>
            <a:r>
              <a:rPr lang="en-CA" b="1" dirty="0"/>
              <a:t> </a:t>
            </a:r>
            <a:r>
              <a:rPr lang="en-CA" b="1" dirty="0">
                <a:solidFill>
                  <a:srgbClr val="A71D5D"/>
                </a:solidFill>
              </a:rPr>
              <a:t>= (</a:t>
            </a:r>
          </a:p>
          <a:p>
            <a:r>
              <a:rPr lang="en-CA" b="1" dirty="0">
                <a:solidFill>
                  <a:srgbClr val="A71D5D"/>
                </a:solidFill>
              </a:rPr>
              <a:t>      </a:t>
            </a:r>
            <a:r>
              <a:rPr lang="en-CA" b="1" dirty="0" err="1">
                <a:solidFill>
                  <a:srgbClr val="0086B3"/>
                </a:solidFill>
              </a:rPr>
              <a:t>mobile_reviews_df</a:t>
            </a:r>
            <a:endParaRPr lang="en-CA" b="1" dirty="0">
              <a:solidFill>
                <a:srgbClr val="0086B3"/>
              </a:solidFill>
            </a:endParaRPr>
          </a:p>
          <a:p>
            <a:r>
              <a:rPr lang="en-CA" b="1" dirty="0">
                <a:solidFill>
                  <a:srgbClr val="0086B3"/>
                </a:solidFill>
              </a:rPr>
              <a:t>      </a:t>
            </a:r>
            <a:r>
              <a:rPr lang="en-CA" b="1" dirty="0">
                <a:solidFill>
                  <a:srgbClr val="63A35C"/>
                </a:solidFill>
              </a:rPr>
              <a:t>.</a:t>
            </a:r>
            <a:r>
              <a:rPr lang="en-CA" b="1" dirty="0">
                <a:solidFill>
                  <a:srgbClr val="0086B3"/>
                </a:solidFill>
              </a:rPr>
              <a:t>join</a:t>
            </a:r>
            <a:r>
              <a:rPr lang="en-CA" b="1" dirty="0">
                <a:solidFill>
                  <a:srgbClr val="63A35C"/>
                </a:solidFill>
              </a:rPr>
              <a:t>(</a:t>
            </a:r>
          </a:p>
          <a:p>
            <a:r>
              <a:rPr lang="en-CA" b="1" dirty="0">
                <a:solidFill>
                  <a:srgbClr val="63A35C"/>
                </a:solidFill>
              </a:rPr>
              <a:t>        </a:t>
            </a:r>
            <a:r>
              <a:rPr lang="en-CA" b="1" dirty="0" err="1">
                <a:solidFill>
                  <a:srgbClr val="0086B3"/>
                </a:solidFill>
              </a:rPr>
              <a:t>checkin_df</a:t>
            </a:r>
            <a:r>
              <a:rPr lang="en-CA" b="1" dirty="0">
                <a:solidFill>
                  <a:srgbClr val="63A35C"/>
                </a:solidFill>
              </a:rPr>
              <a:t>, </a:t>
            </a:r>
          </a:p>
          <a:p>
            <a:r>
              <a:rPr lang="en-CA" b="1" dirty="0">
                <a:solidFill>
                  <a:srgbClr val="63A35C"/>
                </a:solidFill>
              </a:rPr>
              <a:t>        </a:t>
            </a:r>
            <a:r>
              <a:rPr lang="en-CA" b="1" dirty="0">
                <a:solidFill>
                  <a:srgbClr val="660099"/>
                </a:solidFill>
              </a:rPr>
              <a:t>on</a:t>
            </a:r>
            <a:r>
              <a:rPr lang="en-CA" b="1" dirty="0">
                <a:solidFill>
                  <a:srgbClr val="A71D5D"/>
                </a:solidFill>
              </a:rPr>
              <a:t>=</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err="1">
                <a:solidFill>
                  <a:srgbClr val="63A35C"/>
                </a:solidFill>
              </a:rPr>
              <a:t>,</a:t>
            </a:r>
            <a:r>
              <a:rPr lang="en-CA" b="1" dirty="0" err="1">
                <a:solidFill>
                  <a:srgbClr val="183691"/>
                </a:solidFill>
              </a:rPr>
              <a:t>'date</a:t>
            </a:r>
            <a:r>
              <a:rPr lang="en-CA" b="1" dirty="0">
                <a:solidFill>
                  <a:srgbClr val="183691"/>
                </a:solidFill>
              </a:rPr>
              <a:t>'</a:t>
            </a:r>
            <a:r>
              <a:rPr lang="en-CA" b="1" dirty="0">
                <a:solidFill>
                  <a:srgbClr val="63A35C"/>
                </a:solidFill>
              </a:rPr>
              <a:t>, </a:t>
            </a:r>
            <a:r>
              <a:rPr lang="en-CA" b="1" dirty="0">
                <a:solidFill>
                  <a:srgbClr val="183691"/>
                </a:solidFill>
              </a:rPr>
              <a:t>'</a:t>
            </a:r>
            <a:r>
              <a:rPr lang="en-CA" b="1" dirty="0" err="1">
                <a:solidFill>
                  <a:srgbClr val="183691"/>
                </a:solidFill>
              </a:rPr>
              <a:t>user_id</a:t>
            </a:r>
            <a:r>
              <a:rPr lang="en-CA" b="1" dirty="0">
                <a:solidFill>
                  <a:srgbClr val="183691"/>
                </a:solidFill>
              </a:rPr>
              <a:t>’</a:t>
            </a:r>
            <a:r>
              <a:rPr lang="en-CA" b="1" dirty="0">
                <a:solidFill>
                  <a:srgbClr val="63A35C"/>
                </a:solidFill>
              </a:rPr>
              <a:t>], </a:t>
            </a:r>
          </a:p>
          <a:p>
            <a:r>
              <a:rPr lang="en-CA" b="1" dirty="0">
                <a:solidFill>
                  <a:srgbClr val="63A35C"/>
                </a:solidFill>
              </a:rPr>
              <a:t>        </a:t>
            </a:r>
            <a:r>
              <a:rPr lang="en-CA" b="1" dirty="0">
                <a:solidFill>
                  <a:srgbClr val="660099"/>
                </a:solidFill>
              </a:rPr>
              <a:t>how</a:t>
            </a:r>
            <a:r>
              <a:rPr lang="en-CA" b="1" dirty="0">
                <a:solidFill>
                  <a:srgbClr val="A71D5D"/>
                </a:solidFill>
              </a:rPr>
              <a:t>=</a:t>
            </a:r>
            <a:r>
              <a:rPr lang="en-CA" b="1" dirty="0">
                <a:solidFill>
                  <a:srgbClr val="183691"/>
                </a:solidFill>
              </a:rPr>
              <a:t>"</a:t>
            </a:r>
            <a:r>
              <a:rPr lang="en-CA" b="1" dirty="0" err="1">
                <a:solidFill>
                  <a:srgbClr val="183691"/>
                </a:solidFill>
              </a:rPr>
              <a:t>left_anti</a:t>
            </a:r>
            <a:r>
              <a:rPr lang="en-CA" b="1" dirty="0">
                <a:solidFill>
                  <a:srgbClr val="183691"/>
                </a:solidFill>
              </a:rPr>
              <a:t>”</a:t>
            </a:r>
            <a:r>
              <a:rPr lang="en-CA" b="1" dirty="0">
                <a:solidFill>
                  <a:srgbClr val="63A35C"/>
                </a:solidFill>
              </a:rPr>
              <a:t>)</a:t>
            </a:r>
          </a:p>
          <a:p>
            <a:r>
              <a:rPr lang="en-CA" b="1" dirty="0">
                <a:solidFill>
                  <a:srgbClr val="63A35C"/>
                </a:solidFill>
              </a:rPr>
              <a:t>      .</a:t>
            </a:r>
            <a:r>
              <a:rPr lang="en-CA" b="1" dirty="0">
                <a:solidFill>
                  <a:srgbClr val="0086B3"/>
                </a:solidFill>
              </a:rPr>
              <a:t>select</a:t>
            </a:r>
            <a:r>
              <a:rPr lang="en-CA" b="1" dirty="0">
                <a:solidFill>
                  <a:srgbClr val="63A35C"/>
                </a:solidFill>
              </a:rPr>
              <a:t>(</a:t>
            </a:r>
          </a:p>
          <a:p>
            <a:r>
              <a:rPr lang="en-CA" b="1" dirty="0">
                <a:solidFill>
                  <a:srgbClr val="63A35C"/>
                </a:solidFill>
              </a:rPr>
              <a:t>         </a:t>
            </a:r>
            <a:r>
              <a:rPr lang="en-CA" b="1" dirty="0">
                <a:solidFill>
                  <a:srgbClr val="A71D5D"/>
                </a:solidFill>
              </a:rPr>
              <a:t>*</a:t>
            </a:r>
            <a:r>
              <a:rPr lang="en-CA" b="1" dirty="0" err="1">
                <a:solidFill>
                  <a:srgbClr val="0086B3"/>
                </a:solidFill>
              </a:rPr>
              <a:t>mobile_reviews_df</a:t>
            </a:r>
            <a:r>
              <a:rPr lang="en-CA" b="1" dirty="0" err="1">
                <a:solidFill>
                  <a:srgbClr val="63A35C"/>
                </a:solidFill>
              </a:rPr>
              <a:t>.</a:t>
            </a:r>
            <a:r>
              <a:rPr lang="en-CA" b="1" dirty="0" err="1"/>
              <a:t>columns</a:t>
            </a:r>
            <a:r>
              <a:rPr lang="en-CA" b="1" dirty="0">
                <a:solidFill>
                  <a:srgbClr val="63A35C"/>
                </a:solidFill>
              </a:rPr>
              <a:t>)</a:t>
            </a:r>
          </a:p>
          <a:p>
            <a:r>
              <a:rPr lang="en-CA" b="1" dirty="0">
                <a:solidFill>
                  <a:srgbClr val="63A35C"/>
                </a:solidFill>
              </a:rPr>
              <a:t>    )</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solidFill>
                  <a:srgbClr val="0086B3"/>
                </a:solidFill>
              </a:rPr>
              <a:t>mobile_reviews_df</a:t>
            </a:r>
            <a:r>
              <a:rPr lang="en-CA" b="1" dirty="0" err="1">
                <a:solidFill>
                  <a:srgbClr val="63A35C"/>
                </a:solidFill>
              </a:rPr>
              <a:t>.</a:t>
            </a:r>
            <a:r>
              <a:rPr lang="en-CA" b="1" dirty="0" err="1">
                <a:solidFill>
                  <a:srgbClr val="0086B3"/>
                </a:solidFill>
              </a:rPr>
              <a:t>union</a:t>
            </a:r>
            <a:r>
              <a:rPr lang="en-CA" b="1" dirty="0">
                <a:solidFill>
                  <a:srgbClr val="63A35C"/>
                </a:solidFill>
              </a:rPr>
              <a:t>(</a:t>
            </a:r>
            <a:r>
              <a:rPr lang="en-CA" b="1" dirty="0" err="1">
                <a:solidFill>
                  <a:srgbClr val="0086B3"/>
                </a:solidFill>
              </a:rPr>
              <a:t>browser_reviews_df</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filter</a:t>
            </a:r>
            <a:r>
              <a:rPr lang="en-CA" b="1" dirty="0">
                <a:solidFill>
                  <a:srgbClr val="63A35C"/>
                </a:solidFill>
              </a:rPr>
              <a:t>(</a:t>
            </a:r>
            <a:r>
              <a:rPr lang="en-CA" b="1" dirty="0" err="1"/>
              <a:t>reviews_df</a:t>
            </a:r>
            <a:r>
              <a:rPr lang="en-CA" b="1" dirty="0" err="1">
                <a:solidFill>
                  <a:srgbClr val="63A35C"/>
                </a:solidFill>
              </a:rPr>
              <a:t>.</a:t>
            </a:r>
            <a:r>
              <a:rPr lang="en-CA" b="1" dirty="0" err="1"/>
              <a:t>date</a:t>
            </a:r>
            <a:r>
              <a:rPr lang="en-CA" b="1" dirty="0"/>
              <a:t> </a:t>
            </a:r>
            <a:r>
              <a:rPr lang="en-CA" b="1" dirty="0">
                <a:solidFill>
                  <a:srgbClr val="A71D5D"/>
                </a:solidFill>
              </a:rPr>
              <a:t>== </a:t>
            </a:r>
            <a:r>
              <a:rPr lang="en-CA" b="1" dirty="0" err="1">
                <a:solidFill>
                  <a:srgbClr val="0086B3"/>
                </a:solidFill>
              </a:rPr>
              <a:t>run_date</a:t>
            </a:r>
            <a:r>
              <a:rPr lang="en-CA" b="1" dirty="0" err="1">
                <a:solidFill>
                  <a:srgbClr val="63A35C"/>
                </a:solidFill>
              </a:rPr>
              <a:t>.</a:t>
            </a:r>
            <a:r>
              <a:rPr lang="en-CA" b="1" dirty="0" err="1">
                <a:solidFill>
                  <a:srgbClr val="0086B3"/>
                </a:solidFill>
              </a:rPr>
              <a:t>date</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groupby</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a:solidFill>
                  <a:srgbClr val="183691"/>
                </a:solidFill>
              </a:rPr>
              <a:t>"</a:t>
            </a:r>
            <a:r>
              <a:rPr lang="en-CA" b="1" dirty="0">
                <a:solidFill>
                  <a:srgbClr val="63A35C"/>
                </a:solidFill>
              </a:rPr>
              <a:t>).</a:t>
            </a:r>
            <a:r>
              <a:rPr lang="en-CA" b="1" dirty="0">
                <a:solidFill>
                  <a:srgbClr val="0086B3"/>
                </a:solidFill>
              </a:rPr>
              <a:t>count</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withColumnRenamed</a:t>
            </a:r>
            <a:r>
              <a:rPr lang="en-CA" b="1" dirty="0">
                <a:solidFill>
                  <a:srgbClr val="63A35C"/>
                </a:solidFill>
              </a:rPr>
              <a:t>(</a:t>
            </a:r>
            <a:r>
              <a:rPr lang="en-CA" b="1" dirty="0">
                <a:solidFill>
                  <a:srgbClr val="183691"/>
                </a:solidFill>
              </a:rPr>
              <a:t>"count"</a:t>
            </a:r>
            <a:r>
              <a:rPr lang="en-CA" b="1" dirty="0">
                <a:solidFill>
                  <a:srgbClr val="63A35C"/>
                </a:solidFill>
              </a:rPr>
              <a:t>, </a:t>
            </a:r>
            <a:r>
              <a:rPr lang="en-CA" b="1" dirty="0">
                <a:solidFill>
                  <a:srgbClr val="183691"/>
                </a:solidFill>
              </a:rPr>
              <a:t>"</a:t>
            </a:r>
            <a:r>
              <a:rPr lang="en-CA" b="1" dirty="0" err="1">
                <a:solidFill>
                  <a:srgbClr val="183691"/>
                </a:solidFill>
              </a:rPr>
              <a:t>num_reviews</a:t>
            </a:r>
            <a:r>
              <a:rPr lang="en-CA" b="1" dirty="0">
                <a:solidFill>
                  <a:srgbClr val="183691"/>
                </a:solidFill>
              </a:rPr>
              <a:t>"</a:t>
            </a:r>
            <a:r>
              <a:rPr lang="en-CA" b="1" dirty="0">
                <a:solidFill>
                  <a:srgbClr val="63A35C"/>
                </a:solidFill>
              </a:rPr>
              <a:t>)</a:t>
            </a:r>
            <a:br>
              <a:rPr lang="en-CA" b="1" dirty="0">
                <a:solidFill>
                  <a:srgbClr val="63A35C"/>
                </a:solidFill>
              </a:rPr>
            </a:br>
            <a:r>
              <a:rPr lang="en-CA" b="1" dirty="0">
                <a:solidFill>
                  <a:srgbClr val="63A35C"/>
                </a:solidFill>
              </a:rPr>
              <a:t>    </a:t>
            </a:r>
            <a:r>
              <a:rPr lang="en-CA" b="1" dirty="0">
                <a:solidFill>
                  <a:srgbClr val="A71D5D"/>
                </a:solidFill>
              </a:rPr>
              <a:t>return </a:t>
            </a:r>
            <a:r>
              <a:rPr lang="en-CA" b="1" dirty="0" err="1"/>
              <a:t>reviews_df</a:t>
            </a:r>
            <a:endParaRPr lang="en-US" b="1" dirty="0"/>
          </a:p>
        </p:txBody>
      </p:sp>
      <p:sp>
        <p:nvSpPr>
          <p:cNvPr id="12" name="Rectangle 11">
            <a:extLst>
              <a:ext uri="{FF2B5EF4-FFF2-40B4-BE49-F238E27FC236}">
                <a16:creationId xmlns:a16="http://schemas.microsoft.com/office/drawing/2014/main" id="{0C5692FD-8356-36AF-7371-5744AD7FB96A}"/>
              </a:ext>
            </a:extLst>
          </p:cNvPr>
          <p:cNvSpPr/>
          <p:nvPr/>
        </p:nvSpPr>
        <p:spPr>
          <a:xfrm>
            <a:off x="1360714" y="2511400"/>
            <a:ext cx="6787243" cy="3385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3323987"/>
          </a:xfrm>
          <a:prstGeom prst="rect">
            <a:avLst/>
          </a:prstGeom>
        </p:spPr>
        <p:txBody>
          <a:bodyPr wrap="square">
            <a:spAutoFit/>
          </a:bodyPr>
          <a:lstStyle/>
          <a:p>
            <a:r>
              <a:rPr lang="en-CA" b="1" dirty="0">
                <a:solidFill>
                  <a:srgbClr val="A71D5D"/>
                </a:solidFill>
              </a:rPr>
              <a:t>def </a:t>
            </a:r>
            <a:r>
              <a:rPr lang="en-CA" b="1" dirty="0" err="1">
                <a:solidFill>
                  <a:srgbClr val="795DA3"/>
                </a:solidFill>
              </a:rPr>
              <a:t>count_reviews</a:t>
            </a:r>
            <a:r>
              <a:rPr lang="en-CA" b="1" dirty="0">
                <a:solidFill>
                  <a:srgbClr val="63A35C"/>
                </a:solidFill>
              </a:rPr>
              <a:t>(</a:t>
            </a:r>
            <a:r>
              <a:rPr lang="en-CA" b="1" dirty="0" err="1">
                <a:solidFill>
                  <a:srgbClr val="0086B3"/>
                </a:solidFill>
              </a:rPr>
              <a:t>checkin_df</a:t>
            </a:r>
            <a:r>
              <a:rPr lang="en-CA" b="1" dirty="0">
                <a:solidFill>
                  <a:srgbClr val="63A35C"/>
                </a:solidFill>
              </a:rPr>
              <a:t>, </a:t>
            </a:r>
            <a:r>
              <a:rPr lang="en-CA" b="1" dirty="0" err="1">
                <a:solidFill>
                  <a:srgbClr val="0086B3"/>
                </a:solidFill>
              </a:rPr>
              <a:t>mobile_reviews_df</a:t>
            </a:r>
            <a:r>
              <a:rPr lang="en-CA" b="1" dirty="0">
                <a:solidFill>
                  <a:srgbClr val="63A35C"/>
                </a:solidFill>
              </a:rPr>
              <a:t>, </a:t>
            </a:r>
            <a:r>
              <a:rPr lang="en-CA" b="1" dirty="0" err="1">
                <a:solidFill>
                  <a:srgbClr val="0086B3"/>
                </a:solidFill>
              </a:rPr>
              <a:t>browser_reviews_df</a:t>
            </a:r>
            <a:r>
              <a:rPr lang="en-CA" b="1" dirty="0">
                <a:solidFill>
                  <a:srgbClr val="63A35C"/>
                </a:solidFill>
              </a:rPr>
              <a:t>, </a:t>
            </a:r>
            <a:r>
              <a:rPr lang="en-CA" b="1" dirty="0" err="1">
                <a:solidFill>
                  <a:srgbClr val="0086B3"/>
                </a:solidFill>
              </a:rPr>
              <a:t>run_date</a:t>
            </a:r>
            <a:r>
              <a:rPr lang="en-CA" b="1" dirty="0">
                <a:solidFill>
                  <a:srgbClr val="63A35C"/>
                </a:solidFill>
              </a:rPr>
              <a:t>)</a:t>
            </a:r>
            <a:r>
              <a:rPr lang="en-CA" b="1" dirty="0">
                <a:solidFill>
                  <a:srgbClr val="A71D5D"/>
                </a:solidFill>
              </a:rPr>
              <a:t>:</a:t>
            </a:r>
            <a:br>
              <a:rPr lang="en-CA" b="1" dirty="0">
                <a:solidFill>
                  <a:srgbClr val="A71D5D"/>
                </a:solidFill>
              </a:rPr>
            </a:br>
            <a:r>
              <a:rPr lang="en-CA" b="1" dirty="0">
                <a:solidFill>
                  <a:srgbClr val="A71D5D"/>
                </a:solidFill>
              </a:rPr>
              <a:t>    </a:t>
            </a:r>
            <a:r>
              <a:rPr lang="en-CA" b="1" dirty="0" err="1"/>
              <a:t>mobile_reviews_df</a:t>
            </a:r>
            <a:r>
              <a:rPr lang="en-CA" b="1" dirty="0"/>
              <a:t> </a:t>
            </a:r>
            <a:r>
              <a:rPr lang="en-CA" b="1" dirty="0">
                <a:solidFill>
                  <a:srgbClr val="A71D5D"/>
                </a:solidFill>
              </a:rPr>
              <a:t>= (</a:t>
            </a:r>
          </a:p>
          <a:p>
            <a:r>
              <a:rPr lang="en-CA" b="1" dirty="0">
                <a:solidFill>
                  <a:srgbClr val="A71D5D"/>
                </a:solidFill>
              </a:rPr>
              <a:t>      </a:t>
            </a:r>
            <a:r>
              <a:rPr lang="en-CA" b="1" dirty="0" err="1">
                <a:solidFill>
                  <a:srgbClr val="0086B3"/>
                </a:solidFill>
              </a:rPr>
              <a:t>mobile_reviews_df</a:t>
            </a:r>
            <a:endParaRPr lang="en-CA" b="1" dirty="0">
              <a:solidFill>
                <a:srgbClr val="0086B3"/>
              </a:solidFill>
            </a:endParaRPr>
          </a:p>
          <a:p>
            <a:r>
              <a:rPr lang="en-CA" b="1" dirty="0">
                <a:solidFill>
                  <a:srgbClr val="0086B3"/>
                </a:solidFill>
              </a:rPr>
              <a:t>      </a:t>
            </a:r>
            <a:r>
              <a:rPr lang="en-CA" b="1" dirty="0">
                <a:solidFill>
                  <a:srgbClr val="63A35C"/>
                </a:solidFill>
              </a:rPr>
              <a:t>.</a:t>
            </a:r>
            <a:r>
              <a:rPr lang="en-CA" b="1" dirty="0">
                <a:solidFill>
                  <a:srgbClr val="0086B3"/>
                </a:solidFill>
              </a:rPr>
              <a:t>join</a:t>
            </a:r>
            <a:r>
              <a:rPr lang="en-CA" b="1" dirty="0">
                <a:solidFill>
                  <a:srgbClr val="63A35C"/>
                </a:solidFill>
              </a:rPr>
              <a:t>(</a:t>
            </a:r>
          </a:p>
          <a:p>
            <a:r>
              <a:rPr lang="en-CA" b="1" dirty="0">
                <a:solidFill>
                  <a:srgbClr val="63A35C"/>
                </a:solidFill>
              </a:rPr>
              <a:t>        </a:t>
            </a:r>
            <a:r>
              <a:rPr lang="en-CA" b="1" dirty="0" err="1">
                <a:solidFill>
                  <a:srgbClr val="0086B3"/>
                </a:solidFill>
              </a:rPr>
              <a:t>checkin_df</a:t>
            </a:r>
            <a:r>
              <a:rPr lang="en-CA" b="1" dirty="0">
                <a:solidFill>
                  <a:srgbClr val="63A35C"/>
                </a:solidFill>
              </a:rPr>
              <a:t>, </a:t>
            </a:r>
          </a:p>
          <a:p>
            <a:r>
              <a:rPr lang="en-CA" b="1" dirty="0">
                <a:solidFill>
                  <a:srgbClr val="63A35C"/>
                </a:solidFill>
              </a:rPr>
              <a:t>        </a:t>
            </a:r>
            <a:r>
              <a:rPr lang="en-CA" b="1" dirty="0">
                <a:solidFill>
                  <a:srgbClr val="660099"/>
                </a:solidFill>
              </a:rPr>
              <a:t>on</a:t>
            </a:r>
            <a:r>
              <a:rPr lang="en-CA" b="1" dirty="0">
                <a:solidFill>
                  <a:srgbClr val="A71D5D"/>
                </a:solidFill>
              </a:rPr>
              <a:t>=</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err="1">
                <a:solidFill>
                  <a:srgbClr val="63A35C"/>
                </a:solidFill>
              </a:rPr>
              <a:t>,</a:t>
            </a:r>
            <a:r>
              <a:rPr lang="en-CA" b="1" dirty="0" err="1">
                <a:solidFill>
                  <a:srgbClr val="183691"/>
                </a:solidFill>
              </a:rPr>
              <a:t>'date</a:t>
            </a:r>
            <a:r>
              <a:rPr lang="en-CA" b="1" dirty="0">
                <a:solidFill>
                  <a:srgbClr val="183691"/>
                </a:solidFill>
              </a:rPr>
              <a:t>'</a:t>
            </a:r>
            <a:r>
              <a:rPr lang="en-CA" b="1" dirty="0">
                <a:solidFill>
                  <a:srgbClr val="63A35C"/>
                </a:solidFill>
              </a:rPr>
              <a:t>, </a:t>
            </a:r>
            <a:r>
              <a:rPr lang="en-CA" b="1" dirty="0">
                <a:solidFill>
                  <a:srgbClr val="183691"/>
                </a:solidFill>
              </a:rPr>
              <a:t>'</a:t>
            </a:r>
            <a:r>
              <a:rPr lang="en-CA" b="1" dirty="0" err="1">
                <a:solidFill>
                  <a:srgbClr val="183691"/>
                </a:solidFill>
              </a:rPr>
              <a:t>user_id</a:t>
            </a:r>
            <a:r>
              <a:rPr lang="en-CA" b="1" dirty="0">
                <a:solidFill>
                  <a:srgbClr val="183691"/>
                </a:solidFill>
              </a:rPr>
              <a:t>’</a:t>
            </a:r>
            <a:r>
              <a:rPr lang="en-CA" b="1" dirty="0">
                <a:solidFill>
                  <a:srgbClr val="63A35C"/>
                </a:solidFill>
              </a:rPr>
              <a:t>], </a:t>
            </a:r>
          </a:p>
          <a:p>
            <a:r>
              <a:rPr lang="en-CA" b="1" dirty="0">
                <a:solidFill>
                  <a:srgbClr val="63A35C"/>
                </a:solidFill>
              </a:rPr>
              <a:t>        </a:t>
            </a:r>
            <a:r>
              <a:rPr lang="en-CA" b="1" dirty="0">
                <a:solidFill>
                  <a:srgbClr val="660099"/>
                </a:solidFill>
              </a:rPr>
              <a:t>how</a:t>
            </a:r>
            <a:r>
              <a:rPr lang="en-CA" b="1" dirty="0">
                <a:solidFill>
                  <a:srgbClr val="A71D5D"/>
                </a:solidFill>
              </a:rPr>
              <a:t>=</a:t>
            </a:r>
            <a:r>
              <a:rPr lang="en-CA" b="1" dirty="0">
                <a:solidFill>
                  <a:srgbClr val="183691"/>
                </a:solidFill>
              </a:rPr>
              <a:t>"</a:t>
            </a:r>
            <a:r>
              <a:rPr lang="en-CA" b="1" dirty="0" err="1">
                <a:solidFill>
                  <a:srgbClr val="183691"/>
                </a:solidFill>
              </a:rPr>
              <a:t>left_anti</a:t>
            </a:r>
            <a:r>
              <a:rPr lang="en-CA" b="1" dirty="0">
                <a:solidFill>
                  <a:srgbClr val="183691"/>
                </a:solidFill>
              </a:rPr>
              <a:t>”</a:t>
            </a:r>
            <a:r>
              <a:rPr lang="en-CA" b="1" dirty="0">
                <a:solidFill>
                  <a:srgbClr val="63A35C"/>
                </a:solidFill>
              </a:rPr>
              <a:t>)</a:t>
            </a:r>
          </a:p>
          <a:p>
            <a:r>
              <a:rPr lang="en-CA" b="1" dirty="0">
                <a:solidFill>
                  <a:srgbClr val="63A35C"/>
                </a:solidFill>
              </a:rPr>
              <a:t>      .</a:t>
            </a:r>
            <a:r>
              <a:rPr lang="en-CA" b="1" dirty="0">
                <a:solidFill>
                  <a:srgbClr val="0086B3"/>
                </a:solidFill>
              </a:rPr>
              <a:t>select</a:t>
            </a:r>
            <a:r>
              <a:rPr lang="en-CA" b="1" dirty="0">
                <a:solidFill>
                  <a:srgbClr val="63A35C"/>
                </a:solidFill>
              </a:rPr>
              <a:t>(</a:t>
            </a:r>
          </a:p>
          <a:p>
            <a:r>
              <a:rPr lang="en-CA" b="1" dirty="0">
                <a:solidFill>
                  <a:srgbClr val="63A35C"/>
                </a:solidFill>
              </a:rPr>
              <a:t>         </a:t>
            </a:r>
            <a:r>
              <a:rPr lang="en-CA" b="1" dirty="0">
                <a:solidFill>
                  <a:srgbClr val="A71D5D"/>
                </a:solidFill>
              </a:rPr>
              <a:t>*</a:t>
            </a:r>
            <a:r>
              <a:rPr lang="en-CA" b="1" dirty="0" err="1">
                <a:solidFill>
                  <a:srgbClr val="0086B3"/>
                </a:solidFill>
              </a:rPr>
              <a:t>mobile_reviews_df</a:t>
            </a:r>
            <a:r>
              <a:rPr lang="en-CA" b="1" dirty="0" err="1">
                <a:solidFill>
                  <a:srgbClr val="63A35C"/>
                </a:solidFill>
              </a:rPr>
              <a:t>.</a:t>
            </a:r>
            <a:r>
              <a:rPr lang="en-CA" b="1" dirty="0" err="1"/>
              <a:t>columns</a:t>
            </a:r>
            <a:r>
              <a:rPr lang="en-CA" b="1" dirty="0">
                <a:solidFill>
                  <a:srgbClr val="63A35C"/>
                </a:solidFill>
              </a:rPr>
              <a:t>)</a:t>
            </a:r>
          </a:p>
          <a:p>
            <a:r>
              <a:rPr lang="en-CA" b="1" dirty="0">
                <a:solidFill>
                  <a:srgbClr val="63A35C"/>
                </a:solidFill>
              </a:rPr>
              <a:t>    )</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solidFill>
                  <a:srgbClr val="0086B3"/>
                </a:solidFill>
              </a:rPr>
              <a:t>mobile_reviews_df</a:t>
            </a:r>
            <a:r>
              <a:rPr lang="en-CA" b="1" dirty="0" err="1">
                <a:solidFill>
                  <a:srgbClr val="63A35C"/>
                </a:solidFill>
              </a:rPr>
              <a:t>.</a:t>
            </a:r>
            <a:r>
              <a:rPr lang="en-CA" b="1" dirty="0" err="1">
                <a:solidFill>
                  <a:srgbClr val="0086B3"/>
                </a:solidFill>
              </a:rPr>
              <a:t>union</a:t>
            </a:r>
            <a:r>
              <a:rPr lang="en-CA" b="1" dirty="0">
                <a:solidFill>
                  <a:srgbClr val="63A35C"/>
                </a:solidFill>
              </a:rPr>
              <a:t>(</a:t>
            </a:r>
            <a:r>
              <a:rPr lang="en-CA" b="1" dirty="0" err="1">
                <a:solidFill>
                  <a:srgbClr val="0086B3"/>
                </a:solidFill>
              </a:rPr>
              <a:t>browser_reviews_df</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filter</a:t>
            </a:r>
            <a:r>
              <a:rPr lang="en-CA" b="1" dirty="0">
                <a:solidFill>
                  <a:srgbClr val="63A35C"/>
                </a:solidFill>
              </a:rPr>
              <a:t>(</a:t>
            </a:r>
            <a:r>
              <a:rPr lang="en-CA" b="1" dirty="0" err="1"/>
              <a:t>reviews_df</a:t>
            </a:r>
            <a:r>
              <a:rPr lang="en-CA" b="1" dirty="0" err="1">
                <a:solidFill>
                  <a:srgbClr val="63A35C"/>
                </a:solidFill>
              </a:rPr>
              <a:t>.</a:t>
            </a:r>
            <a:r>
              <a:rPr lang="en-CA" b="1" dirty="0" err="1"/>
              <a:t>date</a:t>
            </a:r>
            <a:r>
              <a:rPr lang="en-CA" b="1" dirty="0"/>
              <a:t> </a:t>
            </a:r>
            <a:r>
              <a:rPr lang="en-CA" b="1" dirty="0">
                <a:solidFill>
                  <a:srgbClr val="A71D5D"/>
                </a:solidFill>
              </a:rPr>
              <a:t>== </a:t>
            </a:r>
            <a:r>
              <a:rPr lang="en-CA" b="1" dirty="0" err="1">
                <a:solidFill>
                  <a:srgbClr val="0086B3"/>
                </a:solidFill>
              </a:rPr>
              <a:t>run_date</a:t>
            </a:r>
            <a:r>
              <a:rPr lang="en-CA" b="1" dirty="0" err="1">
                <a:solidFill>
                  <a:srgbClr val="63A35C"/>
                </a:solidFill>
              </a:rPr>
              <a:t>.</a:t>
            </a:r>
            <a:r>
              <a:rPr lang="en-CA" b="1" dirty="0" err="1">
                <a:solidFill>
                  <a:srgbClr val="0086B3"/>
                </a:solidFill>
              </a:rPr>
              <a:t>date</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groupby</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a:solidFill>
                  <a:srgbClr val="183691"/>
                </a:solidFill>
              </a:rPr>
              <a:t>"</a:t>
            </a:r>
            <a:r>
              <a:rPr lang="en-CA" b="1" dirty="0">
                <a:solidFill>
                  <a:srgbClr val="63A35C"/>
                </a:solidFill>
              </a:rPr>
              <a:t>).</a:t>
            </a:r>
            <a:r>
              <a:rPr lang="en-CA" b="1" dirty="0">
                <a:solidFill>
                  <a:srgbClr val="0086B3"/>
                </a:solidFill>
              </a:rPr>
              <a:t>count</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withColumnRenamed</a:t>
            </a:r>
            <a:r>
              <a:rPr lang="en-CA" b="1" dirty="0">
                <a:solidFill>
                  <a:srgbClr val="63A35C"/>
                </a:solidFill>
              </a:rPr>
              <a:t>(</a:t>
            </a:r>
            <a:r>
              <a:rPr lang="en-CA" b="1" dirty="0">
                <a:solidFill>
                  <a:srgbClr val="183691"/>
                </a:solidFill>
              </a:rPr>
              <a:t>"count"</a:t>
            </a:r>
            <a:r>
              <a:rPr lang="en-CA" b="1" dirty="0">
                <a:solidFill>
                  <a:srgbClr val="63A35C"/>
                </a:solidFill>
              </a:rPr>
              <a:t>, </a:t>
            </a:r>
            <a:r>
              <a:rPr lang="en-CA" b="1" dirty="0">
                <a:solidFill>
                  <a:srgbClr val="183691"/>
                </a:solidFill>
              </a:rPr>
              <a:t>"</a:t>
            </a:r>
            <a:r>
              <a:rPr lang="en-CA" b="1" dirty="0" err="1">
                <a:solidFill>
                  <a:srgbClr val="183691"/>
                </a:solidFill>
              </a:rPr>
              <a:t>num_reviews</a:t>
            </a:r>
            <a:r>
              <a:rPr lang="en-CA" b="1" dirty="0">
                <a:solidFill>
                  <a:srgbClr val="183691"/>
                </a:solidFill>
              </a:rPr>
              <a:t>"</a:t>
            </a:r>
            <a:r>
              <a:rPr lang="en-CA" b="1" dirty="0">
                <a:solidFill>
                  <a:srgbClr val="63A35C"/>
                </a:solidFill>
              </a:rPr>
              <a:t>)</a:t>
            </a:r>
            <a:br>
              <a:rPr lang="en-CA" b="1" dirty="0">
                <a:solidFill>
                  <a:srgbClr val="63A35C"/>
                </a:solidFill>
              </a:rPr>
            </a:br>
            <a:r>
              <a:rPr lang="en-CA" b="1" dirty="0">
                <a:solidFill>
                  <a:srgbClr val="63A35C"/>
                </a:solidFill>
              </a:rPr>
              <a:t>    </a:t>
            </a:r>
            <a:r>
              <a:rPr lang="en-CA" b="1" dirty="0">
                <a:solidFill>
                  <a:srgbClr val="A71D5D"/>
                </a:solidFill>
              </a:rPr>
              <a:t>return </a:t>
            </a:r>
            <a:r>
              <a:rPr lang="en-CA" b="1" dirty="0" err="1"/>
              <a:t>reviews_df</a:t>
            </a:r>
            <a:endParaRPr lang="en-US" b="1" dirty="0"/>
          </a:p>
        </p:txBody>
      </p:sp>
      <p:sp>
        <p:nvSpPr>
          <p:cNvPr id="12" name="Rectangle 11">
            <a:extLst>
              <a:ext uri="{FF2B5EF4-FFF2-40B4-BE49-F238E27FC236}">
                <a16:creationId xmlns:a16="http://schemas.microsoft.com/office/drawing/2014/main" id="{0C5692FD-8356-36AF-7371-5744AD7FB96A}"/>
              </a:ext>
            </a:extLst>
          </p:cNvPr>
          <p:cNvSpPr/>
          <p:nvPr/>
        </p:nvSpPr>
        <p:spPr>
          <a:xfrm>
            <a:off x="1311728" y="3167743"/>
            <a:ext cx="6787243" cy="94705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3086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3323987"/>
          </a:xfrm>
          <a:prstGeom prst="rect">
            <a:avLst/>
          </a:prstGeom>
        </p:spPr>
        <p:txBody>
          <a:bodyPr wrap="square">
            <a:spAutoFit/>
          </a:bodyPr>
          <a:lstStyle/>
          <a:p>
            <a:r>
              <a:rPr lang="en-CA" b="1" dirty="0">
                <a:solidFill>
                  <a:srgbClr val="A71D5D"/>
                </a:solidFill>
              </a:rPr>
              <a:t>def </a:t>
            </a:r>
            <a:r>
              <a:rPr lang="en-CA" b="1" dirty="0" err="1">
                <a:solidFill>
                  <a:srgbClr val="795DA3"/>
                </a:solidFill>
              </a:rPr>
              <a:t>count_reviews</a:t>
            </a:r>
            <a:r>
              <a:rPr lang="en-CA" b="1" dirty="0">
                <a:solidFill>
                  <a:srgbClr val="63A35C"/>
                </a:solidFill>
              </a:rPr>
              <a:t>(</a:t>
            </a:r>
            <a:r>
              <a:rPr lang="en-CA" b="1" dirty="0" err="1">
                <a:solidFill>
                  <a:srgbClr val="0086B3"/>
                </a:solidFill>
              </a:rPr>
              <a:t>checkin_df</a:t>
            </a:r>
            <a:r>
              <a:rPr lang="en-CA" b="1" dirty="0">
                <a:solidFill>
                  <a:srgbClr val="63A35C"/>
                </a:solidFill>
              </a:rPr>
              <a:t>, </a:t>
            </a:r>
            <a:r>
              <a:rPr lang="en-CA" b="1" dirty="0" err="1">
                <a:solidFill>
                  <a:srgbClr val="0086B3"/>
                </a:solidFill>
              </a:rPr>
              <a:t>mobile_reviews_df</a:t>
            </a:r>
            <a:r>
              <a:rPr lang="en-CA" b="1" dirty="0">
                <a:solidFill>
                  <a:srgbClr val="63A35C"/>
                </a:solidFill>
              </a:rPr>
              <a:t>, </a:t>
            </a:r>
            <a:r>
              <a:rPr lang="en-CA" b="1" dirty="0" err="1">
                <a:solidFill>
                  <a:srgbClr val="0086B3"/>
                </a:solidFill>
              </a:rPr>
              <a:t>browser_reviews_df</a:t>
            </a:r>
            <a:r>
              <a:rPr lang="en-CA" b="1" dirty="0">
                <a:solidFill>
                  <a:srgbClr val="63A35C"/>
                </a:solidFill>
              </a:rPr>
              <a:t>, </a:t>
            </a:r>
            <a:r>
              <a:rPr lang="en-CA" b="1" dirty="0" err="1">
                <a:solidFill>
                  <a:srgbClr val="0086B3"/>
                </a:solidFill>
              </a:rPr>
              <a:t>run_date</a:t>
            </a:r>
            <a:r>
              <a:rPr lang="en-CA" b="1" dirty="0">
                <a:solidFill>
                  <a:srgbClr val="63A35C"/>
                </a:solidFill>
              </a:rPr>
              <a:t>)</a:t>
            </a:r>
            <a:r>
              <a:rPr lang="en-CA" b="1" dirty="0">
                <a:solidFill>
                  <a:srgbClr val="A71D5D"/>
                </a:solidFill>
              </a:rPr>
              <a:t>:</a:t>
            </a:r>
            <a:br>
              <a:rPr lang="en-CA" b="1" dirty="0">
                <a:solidFill>
                  <a:srgbClr val="A71D5D"/>
                </a:solidFill>
              </a:rPr>
            </a:br>
            <a:r>
              <a:rPr lang="en-CA" b="1" dirty="0">
                <a:solidFill>
                  <a:srgbClr val="A71D5D"/>
                </a:solidFill>
              </a:rPr>
              <a:t>    </a:t>
            </a:r>
            <a:r>
              <a:rPr lang="en-CA" b="1" dirty="0" err="1"/>
              <a:t>mobile_reviews_df</a:t>
            </a:r>
            <a:r>
              <a:rPr lang="en-CA" b="1" dirty="0"/>
              <a:t> </a:t>
            </a:r>
            <a:r>
              <a:rPr lang="en-CA" b="1" dirty="0">
                <a:solidFill>
                  <a:srgbClr val="A71D5D"/>
                </a:solidFill>
              </a:rPr>
              <a:t>= (</a:t>
            </a:r>
          </a:p>
          <a:p>
            <a:r>
              <a:rPr lang="en-CA" b="1" dirty="0">
                <a:solidFill>
                  <a:srgbClr val="A71D5D"/>
                </a:solidFill>
              </a:rPr>
              <a:t>      </a:t>
            </a:r>
            <a:r>
              <a:rPr lang="en-CA" b="1" dirty="0" err="1">
                <a:solidFill>
                  <a:srgbClr val="0086B3"/>
                </a:solidFill>
              </a:rPr>
              <a:t>mobile_reviews_df</a:t>
            </a:r>
            <a:endParaRPr lang="en-CA" b="1" dirty="0">
              <a:solidFill>
                <a:srgbClr val="0086B3"/>
              </a:solidFill>
            </a:endParaRPr>
          </a:p>
          <a:p>
            <a:r>
              <a:rPr lang="en-CA" b="1" dirty="0">
                <a:solidFill>
                  <a:srgbClr val="0086B3"/>
                </a:solidFill>
              </a:rPr>
              <a:t>      </a:t>
            </a:r>
            <a:r>
              <a:rPr lang="en-CA" b="1" dirty="0">
                <a:solidFill>
                  <a:srgbClr val="63A35C"/>
                </a:solidFill>
              </a:rPr>
              <a:t>.</a:t>
            </a:r>
            <a:r>
              <a:rPr lang="en-CA" b="1" dirty="0">
                <a:solidFill>
                  <a:srgbClr val="0086B3"/>
                </a:solidFill>
              </a:rPr>
              <a:t>join</a:t>
            </a:r>
            <a:r>
              <a:rPr lang="en-CA" b="1" dirty="0">
                <a:solidFill>
                  <a:srgbClr val="63A35C"/>
                </a:solidFill>
              </a:rPr>
              <a:t>(</a:t>
            </a:r>
          </a:p>
          <a:p>
            <a:r>
              <a:rPr lang="en-CA" b="1" dirty="0">
                <a:solidFill>
                  <a:srgbClr val="63A35C"/>
                </a:solidFill>
              </a:rPr>
              <a:t>        </a:t>
            </a:r>
            <a:r>
              <a:rPr lang="en-CA" b="1" dirty="0" err="1">
                <a:solidFill>
                  <a:srgbClr val="0086B3"/>
                </a:solidFill>
              </a:rPr>
              <a:t>checkin_df</a:t>
            </a:r>
            <a:r>
              <a:rPr lang="en-CA" b="1" dirty="0">
                <a:solidFill>
                  <a:srgbClr val="63A35C"/>
                </a:solidFill>
              </a:rPr>
              <a:t>, </a:t>
            </a:r>
          </a:p>
          <a:p>
            <a:r>
              <a:rPr lang="en-CA" b="1" dirty="0">
                <a:solidFill>
                  <a:srgbClr val="63A35C"/>
                </a:solidFill>
              </a:rPr>
              <a:t>        </a:t>
            </a:r>
            <a:r>
              <a:rPr lang="en-CA" b="1" dirty="0">
                <a:solidFill>
                  <a:srgbClr val="660099"/>
                </a:solidFill>
              </a:rPr>
              <a:t>on</a:t>
            </a:r>
            <a:r>
              <a:rPr lang="en-CA" b="1" dirty="0">
                <a:solidFill>
                  <a:srgbClr val="A71D5D"/>
                </a:solidFill>
              </a:rPr>
              <a:t>=</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err="1">
                <a:solidFill>
                  <a:srgbClr val="63A35C"/>
                </a:solidFill>
              </a:rPr>
              <a:t>,</a:t>
            </a:r>
            <a:r>
              <a:rPr lang="en-CA" b="1" dirty="0" err="1">
                <a:solidFill>
                  <a:srgbClr val="183691"/>
                </a:solidFill>
              </a:rPr>
              <a:t>'date</a:t>
            </a:r>
            <a:r>
              <a:rPr lang="en-CA" b="1" dirty="0">
                <a:solidFill>
                  <a:srgbClr val="183691"/>
                </a:solidFill>
              </a:rPr>
              <a:t>'</a:t>
            </a:r>
            <a:r>
              <a:rPr lang="en-CA" b="1" dirty="0">
                <a:solidFill>
                  <a:srgbClr val="63A35C"/>
                </a:solidFill>
              </a:rPr>
              <a:t>, </a:t>
            </a:r>
            <a:r>
              <a:rPr lang="en-CA" b="1" dirty="0">
                <a:solidFill>
                  <a:srgbClr val="183691"/>
                </a:solidFill>
              </a:rPr>
              <a:t>'</a:t>
            </a:r>
            <a:r>
              <a:rPr lang="en-CA" b="1" dirty="0" err="1">
                <a:solidFill>
                  <a:srgbClr val="183691"/>
                </a:solidFill>
              </a:rPr>
              <a:t>user_id</a:t>
            </a:r>
            <a:r>
              <a:rPr lang="en-CA" b="1" dirty="0">
                <a:solidFill>
                  <a:srgbClr val="183691"/>
                </a:solidFill>
              </a:rPr>
              <a:t>’</a:t>
            </a:r>
            <a:r>
              <a:rPr lang="en-CA" b="1" dirty="0">
                <a:solidFill>
                  <a:srgbClr val="63A35C"/>
                </a:solidFill>
              </a:rPr>
              <a:t>], </a:t>
            </a:r>
          </a:p>
          <a:p>
            <a:r>
              <a:rPr lang="en-CA" b="1" dirty="0">
                <a:solidFill>
                  <a:srgbClr val="63A35C"/>
                </a:solidFill>
              </a:rPr>
              <a:t>        </a:t>
            </a:r>
            <a:r>
              <a:rPr lang="en-CA" b="1" dirty="0">
                <a:solidFill>
                  <a:srgbClr val="660099"/>
                </a:solidFill>
                <a:highlight>
                  <a:srgbClr val="FFFF00"/>
                </a:highlight>
              </a:rPr>
              <a:t>how</a:t>
            </a:r>
            <a:r>
              <a:rPr lang="en-CA" b="1" dirty="0">
                <a:solidFill>
                  <a:srgbClr val="A71D5D"/>
                </a:solidFill>
                <a:highlight>
                  <a:srgbClr val="FFFF00"/>
                </a:highlight>
              </a:rPr>
              <a:t>=</a:t>
            </a:r>
            <a:r>
              <a:rPr lang="en-CA" b="1" dirty="0">
                <a:solidFill>
                  <a:srgbClr val="183691"/>
                </a:solidFill>
                <a:highlight>
                  <a:srgbClr val="FFFF00"/>
                </a:highlight>
              </a:rPr>
              <a:t>"</a:t>
            </a:r>
            <a:r>
              <a:rPr lang="en-CA" b="1" dirty="0" err="1">
                <a:solidFill>
                  <a:srgbClr val="183691"/>
                </a:solidFill>
                <a:highlight>
                  <a:srgbClr val="FFFF00"/>
                </a:highlight>
              </a:rPr>
              <a:t>left_anti</a:t>
            </a:r>
            <a:r>
              <a:rPr lang="en-CA" b="1" dirty="0">
                <a:solidFill>
                  <a:srgbClr val="183691"/>
                </a:solidFill>
                <a:highlight>
                  <a:srgbClr val="FFFF00"/>
                </a:highlight>
              </a:rPr>
              <a:t>”</a:t>
            </a:r>
            <a:r>
              <a:rPr lang="en-CA" b="1" dirty="0">
                <a:solidFill>
                  <a:srgbClr val="63A35C"/>
                </a:solidFill>
              </a:rPr>
              <a:t>)</a:t>
            </a:r>
          </a:p>
          <a:p>
            <a:r>
              <a:rPr lang="en-CA" b="1" dirty="0">
                <a:solidFill>
                  <a:srgbClr val="63A35C"/>
                </a:solidFill>
              </a:rPr>
              <a:t>      .</a:t>
            </a:r>
            <a:r>
              <a:rPr lang="en-CA" b="1" dirty="0">
                <a:solidFill>
                  <a:srgbClr val="0086B3"/>
                </a:solidFill>
              </a:rPr>
              <a:t>select</a:t>
            </a:r>
            <a:r>
              <a:rPr lang="en-CA" b="1" dirty="0">
                <a:solidFill>
                  <a:srgbClr val="63A35C"/>
                </a:solidFill>
              </a:rPr>
              <a:t>(</a:t>
            </a:r>
          </a:p>
          <a:p>
            <a:r>
              <a:rPr lang="en-CA" b="1" dirty="0">
                <a:solidFill>
                  <a:srgbClr val="63A35C"/>
                </a:solidFill>
              </a:rPr>
              <a:t>         </a:t>
            </a:r>
            <a:r>
              <a:rPr lang="en-CA" b="1" dirty="0">
                <a:solidFill>
                  <a:srgbClr val="A71D5D"/>
                </a:solidFill>
              </a:rPr>
              <a:t>*</a:t>
            </a:r>
            <a:r>
              <a:rPr lang="en-CA" b="1" dirty="0" err="1">
                <a:solidFill>
                  <a:srgbClr val="0086B3"/>
                </a:solidFill>
              </a:rPr>
              <a:t>mobile_reviews_df</a:t>
            </a:r>
            <a:r>
              <a:rPr lang="en-CA" b="1" dirty="0" err="1">
                <a:solidFill>
                  <a:srgbClr val="63A35C"/>
                </a:solidFill>
              </a:rPr>
              <a:t>.</a:t>
            </a:r>
            <a:r>
              <a:rPr lang="en-CA" b="1" dirty="0" err="1"/>
              <a:t>columns</a:t>
            </a:r>
            <a:r>
              <a:rPr lang="en-CA" b="1" dirty="0">
                <a:solidFill>
                  <a:srgbClr val="63A35C"/>
                </a:solidFill>
              </a:rPr>
              <a:t>)</a:t>
            </a:r>
          </a:p>
          <a:p>
            <a:r>
              <a:rPr lang="en-CA" b="1" dirty="0">
                <a:solidFill>
                  <a:srgbClr val="63A35C"/>
                </a:solidFill>
              </a:rPr>
              <a:t>    )</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solidFill>
                  <a:srgbClr val="0086B3"/>
                </a:solidFill>
              </a:rPr>
              <a:t>mobile_reviews_df</a:t>
            </a:r>
            <a:r>
              <a:rPr lang="en-CA" b="1" dirty="0" err="1">
                <a:solidFill>
                  <a:srgbClr val="63A35C"/>
                </a:solidFill>
              </a:rPr>
              <a:t>.</a:t>
            </a:r>
            <a:r>
              <a:rPr lang="en-CA" b="1" dirty="0" err="1">
                <a:solidFill>
                  <a:srgbClr val="0086B3"/>
                </a:solidFill>
              </a:rPr>
              <a:t>union</a:t>
            </a:r>
            <a:r>
              <a:rPr lang="en-CA" b="1" dirty="0">
                <a:solidFill>
                  <a:srgbClr val="63A35C"/>
                </a:solidFill>
              </a:rPr>
              <a:t>(</a:t>
            </a:r>
            <a:r>
              <a:rPr lang="en-CA" b="1" dirty="0" err="1">
                <a:solidFill>
                  <a:srgbClr val="0086B3"/>
                </a:solidFill>
              </a:rPr>
              <a:t>browser_reviews_df</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filter</a:t>
            </a:r>
            <a:r>
              <a:rPr lang="en-CA" b="1" dirty="0">
                <a:solidFill>
                  <a:srgbClr val="63A35C"/>
                </a:solidFill>
              </a:rPr>
              <a:t>(</a:t>
            </a:r>
            <a:r>
              <a:rPr lang="en-CA" b="1" dirty="0" err="1"/>
              <a:t>reviews_df</a:t>
            </a:r>
            <a:r>
              <a:rPr lang="en-CA" b="1" dirty="0" err="1">
                <a:solidFill>
                  <a:srgbClr val="63A35C"/>
                </a:solidFill>
              </a:rPr>
              <a:t>.</a:t>
            </a:r>
            <a:r>
              <a:rPr lang="en-CA" b="1" dirty="0" err="1"/>
              <a:t>date</a:t>
            </a:r>
            <a:r>
              <a:rPr lang="en-CA" b="1" dirty="0"/>
              <a:t> </a:t>
            </a:r>
            <a:r>
              <a:rPr lang="en-CA" b="1" dirty="0">
                <a:solidFill>
                  <a:srgbClr val="A71D5D"/>
                </a:solidFill>
              </a:rPr>
              <a:t>== </a:t>
            </a:r>
            <a:r>
              <a:rPr lang="en-CA" b="1" dirty="0" err="1">
                <a:solidFill>
                  <a:srgbClr val="0086B3"/>
                </a:solidFill>
              </a:rPr>
              <a:t>run_date</a:t>
            </a:r>
            <a:r>
              <a:rPr lang="en-CA" b="1" dirty="0" err="1">
                <a:solidFill>
                  <a:srgbClr val="63A35C"/>
                </a:solidFill>
              </a:rPr>
              <a:t>.</a:t>
            </a:r>
            <a:r>
              <a:rPr lang="en-CA" b="1" dirty="0" err="1">
                <a:solidFill>
                  <a:srgbClr val="0086B3"/>
                </a:solidFill>
              </a:rPr>
              <a:t>date</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groupby</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a:solidFill>
                  <a:srgbClr val="183691"/>
                </a:solidFill>
              </a:rPr>
              <a:t>"</a:t>
            </a:r>
            <a:r>
              <a:rPr lang="en-CA" b="1" dirty="0">
                <a:solidFill>
                  <a:srgbClr val="63A35C"/>
                </a:solidFill>
              </a:rPr>
              <a:t>).</a:t>
            </a:r>
            <a:r>
              <a:rPr lang="en-CA" b="1" dirty="0">
                <a:solidFill>
                  <a:srgbClr val="0086B3"/>
                </a:solidFill>
              </a:rPr>
              <a:t>count</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withColumnRenamed</a:t>
            </a:r>
            <a:r>
              <a:rPr lang="en-CA" b="1" dirty="0">
                <a:solidFill>
                  <a:srgbClr val="63A35C"/>
                </a:solidFill>
              </a:rPr>
              <a:t>(</a:t>
            </a:r>
            <a:r>
              <a:rPr lang="en-CA" b="1" dirty="0">
                <a:solidFill>
                  <a:srgbClr val="183691"/>
                </a:solidFill>
              </a:rPr>
              <a:t>"count"</a:t>
            </a:r>
            <a:r>
              <a:rPr lang="en-CA" b="1" dirty="0">
                <a:solidFill>
                  <a:srgbClr val="63A35C"/>
                </a:solidFill>
              </a:rPr>
              <a:t>, </a:t>
            </a:r>
            <a:r>
              <a:rPr lang="en-CA" b="1" dirty="0">
                <a:solidFill>
                  <a:srgbClr val="183691"/>
                </a:solidFill>
              </a:rPr>
              <a:t>"</a:t>
            </a:r>
            <a:r>
              <a:rPr lang="en-CA" b="1" dirty="0" err="1">
                <a:solidFill>
                  <a:srgbClr val="183691"/>
                </a:solidFill>
              </a:rPr>
              <a:t>num_reviews</a:t>
            </a:r>
            <a:r>
              <a:rPr lang="en-CA" b="1" dirty="0">
                <a:solidFill>
                  <a:srgbClr val="183691"/>
                </a:solidFill>
              </a:rPr>
              <a:t>"</a:t>
            </a:r>
            <a:r>
              <a:rPr lang="en-CA" b="1" dirty="0">
                <a:solidFill>
                  <a:srgbClr val="63A35C"/>
                </a:solidFill>
              </a:rPr>
              <a:t>)</a:t>
            </a:r>
            <a:br>
              <a:rPr lang="en-CA" b="1" dirty="0">
                <a:solidFill>
                  <a:srgbClr val="63A35C"/>
                </a:solidFill>
              </a:rPr>
            </a:br>
            <a:r>
              <a:rPr lang="en-CA" b="1" dirty="0">
                <a:solidFill>
                  <a:srgbClr val="63A35C"/>
                </a:solidFill>
              </a:rPr>
              <a:t>    </a:t>
            </a:r>
            <a:r>
              <a:rPr lang="en-CA" b="1" dirty="0">
                <a:solidFill>
                  <a:srgbClr val="A71D5D"/>
                </a:solidFill>
              </a:rPr>
              <a:t>return </a:t>
            </a:r>
            <a:r>
              <a:rPr lang="en-CA" b="1" dirty="0" err="1"/>
              <a:t>reviews_df</a:t>
            </a:r>
            <a:endParaRPr lang="en-US" b="1" dirty="0"/>
          </a:p>
        </p:txBody>
      </p:sp>
      <p:pic>
        <p:nvPicPr>
          <p:cNvPr id="10" name="Picture 2">
            <a:extLst>
              <a:ext uri="{FF2B5EF4-FFF2-40B4-BE49-F238E27FC236}">
                <a16:creationId xmlns:a16="http://schemas.microsoft.com/office/drawing/2014/main" id="{52CADAE7-E73C-F198-495D-90AF81F71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817316" y="3711146"/>
            <a:ext cx="581080" cy="45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114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979288"/>
            <a:ext cx="12188825" cy="1474456"/>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4716516"/>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524933" y="3469221"/>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70112" y="3879154"/>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52C014-DE0A-3AB8-DEA4-01C2D3CF98C7}"/>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flipV="1">
            <a:off x="0" y="1088674"/>
            <a:ext cx="12188825" cy="2890614"/>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426047" y="3910879"/>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6CA6B65-BFC2-EE8A-7B0C-65FAA8CF7BB1}"/>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40719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127978416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1" dirty="0" err="1">
                          <a:solidFill>
                            <a:schemeClr val="tx2"/>
                          </a:solidFill>
                        </a:rPr>
                        <a:t>business_id</a:t>
                      </a:r>
                      <a:endParaRPr sz="1600" b="1" dirty="0">
                        <a:solidFill>
                          <a:schemeClr val="tx2"/>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1" dirty="0" err="1">
                          <a:solidFill>
                            <a:schemeClr val="bg1"/>
                          </a:solidFill>
                        </a:rPr>
                        <a:t>business_name</a:t>
                      </a:r>
                      <a:endParaRPr sz="1600" b="1" dirty="0">
                        <a:solidFill>
                          <a:schemeClr val="bg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1" dirty="0" err="1">
                          <a:solidFill>
                            <a:schemeClr val="bg1"/>
                          </a:solidFill>
                        </a:rPr>
                        <a:t>review_count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checkin_count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tip_count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interaction_count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1" dirty="0">
                          <a:solidFill>
                            <a:schemeClr val="bg1"/>
                          </a:solidFill>
                        </a:rPr>
                        <a:t>date</a:t>
                      </a:r>
                      <a:endParaRPr sz="1600" b="1" dirty="0">
                        <a:solidFill>
                          <a:schemeClr val="bg1"/>
                        </a:solidFill>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dirty="0">
                          <a:solidFill>
                            <a:schemeClr val="dk1"/>
                          </a:solidFill>
                        </a:rPr>
                        <a:t>bBDDEgkFA1Otx9Lfe7BZ</a:t>
                      </a:r>
                      <a:endParaRPr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Sonic Drive-In</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4</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Tsevi's Pub And Grill</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2</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dirty="0">
                          <a:solidFill>
                            <a:schemeClr val="dk1"/>
                          </a:solidFill>
                        </a:rPr>
                        <a:t>n_0UpQx1hsNbnPUSlodU</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Famous Footwear</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dirty="0">
                          <a:solidFill>
                            <a:schemeClr val="dk1"/>
                          </a:solidFill>
                        </a:rPr>
                        <a:t>mWMc6_wTdE0EUBKIGX</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Perkiomen Valley Brewery</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5</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dirty="0">
                          <a:solidFill>
                            <a:schemeClr val="dk1"/>
                          </a:solidFill>
                        </a:rPr>
                        <a:t>MTSW4McQd7CbVtyjqoe</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dirty="0">
                          <a:solidFill>
                            <a:schemeClr val="dk1"/>
                          </a:solidFill>
                        </a:rPr>
                        <a:t>St </a:t>
                      </a:r>
                      <a:r>
                        <a:rPr lang="en" sz="1000" dirty="0" err="1">
                          <a:solidFill>
                            <a:schemeClr val="dk1"/>
                          </a:solidFill>
                        </a:rPr>
                        <a:t>Honore</a:t>
                      </a:r>
                      <a:r>
                        <a:rPr lang="en" sz="1000" dirty="0">
                          <a:solidFill>
                            <a:schemeClr val="dk1"/>
                          </a:solidFill>
                        </a:rPr>
                        <a:t> Pastries</a:t>
                      </a:r>
                      <a:endParaRPr sz="1000" dirty="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dirty="0">
                          <a:solidFill>
                            <a:schemeClr val="dk1"/>
                          </a:solidFill>
                        </a:rPr>
                        <a:t>2022-06-28</a:t>
                      </a:r>
                      <a:endParaRPr sz="800" dirty="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339950" y="1866323"/>
            <a:ext cx="4825816"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4"/>
          <p:cNvSpPr/>
          <p:nvPr/>
        </p:nvSpPr>
        <p:spPr>
          <a:xfrm>
            <a:off x="6780810" y="1813800"/>
            <a:ext cx="513884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ctangle 8">
            <a:extLst>
              <a:ext uri="{FF2B5EF4-FFF2-40B4-BE49-F238E27FC236}">
                <a16:creationId xmlns:a16="http://schemas.microsoft.com/office/drawing/2014/main" id="{8C5E2E34-9939-9ED2-D80C-7D3D38443EFF}"/>
              </a:ext>
            </a:extLst>
          </p:cNvPr>
          <p:cNvSpPr/>
          <p:nvPr/>
        </p:nvSpPr>
        <p:spPr>
          <a:xfrm>
            <a:off x="749245" y="3514116"/>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4A651B1-7C59-7169-E129-84016492327F}"/>
              </a:ext>
            </a:extLst>
          </p:cNvPr>
          <p:cNvSpPr/>
          <p:nvPr/>
        </p:nvSpPr>
        <p:spPr>
          <a:xfrm>
            <a:off x="745055" y="476756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AC8A58E5-5EA7-2839-FCD7-3B16B38CCBC9}"/>
              </a:ext>
            </a:extLst>
          </p:cNvPr>
          <p:cNvSpPr/>
          <p:nvPr/>
        </p:nvSpPr>
        <p:spPr>
          <a:xfrm>
            <a:off x="524933" y="1032287"/>
            <a:ext cx="10914647" cy="214891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2" name="TextBox 11">
            <a:extLst>
              <a:ext uri="{FF2B5EF4-FFF2-40B4-BE49-F238E27FC236}">
                <a16:creationId xmlns:a16="http://schemas.microsoft.com/office/drawing/2014/main" id="{810EC67A-AD0C-B9FC-D221-E2F971161152}"/>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6EC27C02-5750-E75A-77F0-41CEEE80B006}"/>
              </a:ext>
            </a:extLst>
          </p:cNvPr>
          <p:cNvSpPr/>
          <p:nvPr/>
        </p:nvSpPr>
        <p:spPr>
          <a:xfrm>
            <a:off x="524933" y="1032287"/>
            <a:ext cx="10914647" cy="214891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9" name="TextBox 8">
            <a:extLst>
              <a:ext uri="{FF2B5EF4-FFF2-40B4-BE49-F238E27FC236}">
                <a16:creationId xmlns:a16="http://schemas.microsoft.com/office/drawing/2014/main" id="{930F2AB1-C19F-6CE0-EC1C-907CE14073EB}"/>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1339596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6EC27C02-5750-E75A-77F0-41CEEE80B006}"/>
              </a:ext>
            </a:extLst>
          </p:cNvPr>
          <p:cNvSpPr/>
          <p:nvPr/>
        </p:nvSpPr>
        <p:spPr>
          <a:xfrm>
            <a:off x="465679" y="2048933"/>
            <a:ext cx="10659300" cy="25798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9" name="TextBox 8">
            <a:extLst>
              <a:ext uri="{FF2B5EF4-FFF2-40B4-BE49-F238E27FC236}">
                <a16:creationId xmlns:a16="http://schemas.microsoft.com/office/drawing/2014/main" id="{D627828A-4FBF-0546-6089-F810EA49CD0B}"/>
              </a:ext>
            </a:extLst>
          </p:cNvPr>
          <p:cNvSpPr txBox="1"/>
          <p:nvPr/>
        </p:nvSpPr>
        <p:spPr>
          <a:xfrm>
            <a:off x="524933" y="1032287"/>
            <a:ext cx="11243734" cy="236988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2000" b="1" dirty="0">
              <a:latin typeface="DM Mono" panose="020B0509040201040103" pitchFamily="49" charset="77"/>
            </a:endParaRPr>
          </a:p>
        </p:txBody>
      </p:sp>
      <p:sp>
        <p:nvSpPr>
          <p:cNvPr id="12" name="Rectangle 11">
            <a:extLst>
              <a:ext uri="{FF2B5EF4-FFF2-40B4-BE49-F238E27FC236}">
                <a16:creationId xmlns:a16="http://schemas.microsoft.com/office/drawing/2014/main" id="{6102DE34-0FBA-128F-F325-F897CE19F596}"/>
              </a:ext>
            </a:extLst>
          </p:cNvPr>
          <p:cNvSpPr/>
          <p:nvPr/>
        </p:nvSpPr>
        <p:spPr>
          <a:xfrm>
            <a:off x="465679" y="2545623"/>
            <a:ext cx="10659300" cy="25798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9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9" name="TextBox 8">
            <a:extLst>
              <a:ext uri="{FF2B5EF4-FFF2-40B4-BE49-F238E27FC236}">
                <a16:creationId xmlns:a16="http://schemas.microsoft.com/office/drawing/2014/main" id="{1E11B0A5-BFAD-59A8-871C-2F3748E35E64}"/>
              </a:ext>
            </a:extLst>
          </p:cNvPr>
          <p:cNvSpPr txBox="1"/>
          <p:nvPr/>
        </p:nvSpPr>
        <p:spPr>
          <a:xfrm>
            <a:off x="524933" y="1032287"/>
            <a:ext cx="11243734"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2000" b="1" dirty="0">
              <a:latin typeface="DM Mono" panose="020B0509040201040103" pitchFamily="49" charset="77"/>
            </a:endParaRPr>
          </a:p>
        </p:txBody>
      </p:sp>
      <p:sp>
        <p:nvSpPr>
          <p:cNvPr id="3" name="Rectangle 2">
            <a:extLst>
              <a:ext uri="{FF2B5EF4-FFF2-40B4-BE49-F238E27FC236}">
                <a16:creationId xmlns:a16="http://schemas.microsoft.com/office/drawing/2014/main" id="{7257B7F5-7847-425A-210C-DD38DB51A40C}"/>
              </a:ext>
            </a:extLst>
          </p:cNvPr>
          <p:cNvSpPr/>
          <p:nvPr/>
        </p:nvSpPr>
        <p:spPr>
          <a:xfrm>
            <a:off x="770629" y="2250056"/>
            <a:ext cx="8615893" cy="338554"/>
          </a:xfrm>
          <a:prstGeom prst="rect">
            <a:avLst/>
          </a:prstGeom>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4" name="Rectangle 3">
            <a:extLst>
              <a:ext uri="{FF2B5EF4-FFF2-40B4-BE49-F238E27FC236}">
                <a16:creationId xmlns:a16="http://schemas.microsoft.com/office/drawing/2014/main" id="{ABAE2024-9D58-15E8-316E-4574AAA39573}"/>
              </a:ext>
            </a:extLst>
          </p:cNvPr>
          <p:cNvSpPr/>
          <p:nvPr/>
        </p:nvSpPr>
        <p:spPr>
          <a:xfrm>
            <a:off x="768706" y="2732754"/>
            <a:ext cx="9390798" cy="338554"/>
          </a:xfrm>
          <a:prstGeom prst="rect">
            <a:avLst/>
          </a:prstGeom>
        </p:spPr>
        <p:txBody>
          <a:bodyPr wrap="square">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82714798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125338"/>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2912902"/>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9" name="TextBox 8">
            <a:extLst>
              <a:ext uri="{FF2B5EF4-FFF2-40B4-BE49-F238E27FC236}">
                <a16:creationId xmlns:a16="http://schemas.microsoft.com/office/drawing/2014/main" id="{E416E18C-8247-05CF-4298-AE003CC479AC}"/>
              </a:ext>
            </a:extLst>
          </p:cNvPr>
          <p:cNvSpPr txBox="1"/>
          <p:nvPr/>
        </p:nvSpPr>
        <p:spPr>
          <a:xfrm>
            <a:off x="524933" y="1032287"/>
            <a:ext cx="11243734"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test_only_counts_mobile_reviews_done_separately_from_checkins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2000" b="1" dirty="0">
              <a:latin typeface="DM Mono" panose="020B0509040201040103" pitchFamily="49" charset="77"/>
            </a:endParaRPr>
          </a:p>
        </p:txBody>
      </p:sp>
      <p:sp>
        <p:nvSpPr>
          <p:cNvPr id="10" name="Rectangle 9">
            <a:extLst>
              <a:ext uri="{FF2B5EF4-FFF2-40B4-BE49-F238E27FC236}">
                <a16:creationId xmlns:a16="http://schemas.microsoft.com/office/drawing/2014/main" id="{F88B023D-7089-91FE-036B-6AD73DEF56B6}"/>
              </a:ext>
            </a:extLst>
          </p:cNvPr>
          <p:cNvSpPr/>
          <p:nvPr/>
        </p:nvSpPr>
        <p:spPr>
          <a:xfrm>
            <a:off x="770629" y="2042375"/>
            <a:ext cx="8615893" cy="338554"/>
          </a:xfrm>
          <a:prstGeom prst="rect">
            <a:avLst/>
          </a:prstGeom>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2" name="Rectangle 11">
            <a:extLst>
              <a:ext uri="{FF2B5EF4-FFF2-40B4-BE49-F238E27FC236}">
                <a16:creationId xmlns:a16="http://schemas.microsoft.com/office/drawing/2014/main" id="{96EED774-450C-CA5F-E7B2-64996B31C4B9}"/>
              </a:ext>
            </a:extLst>
          </p:cNvPr>
          <p:cNvSpPr/>
          <p:nvPr/>
        </p:nvSpPr>
        <p:spPr>
          <a:xfrm>
            <a:off x="768706" y="2333688"/>
            <a:ext cx="9390798" cy="338554"/>
          </a:xfrm>
          <a:prstGeom prst="rect">
            <a:avLst/>
          </a:prstGeom>
        </p:spPr>
        <p:txBody>
          <a:bodyPr wrap="square">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488618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F1A1-61F9-9BCB-DBF1-DDECBE45C0B3}"/>
              </a:ext>
            </a:extLst>
          </p:cNvPr>
          <p:cNvSpPr>
            <a:spLocks noGrp="1"/>
          </p:cNvSpPr>
          <p:nvPr>
            <p:ph type="title"/>
          </p:nvPr>
        </p:nvSpPr>
        <p:spPr/>
        <p:txBody>
          <a:bodyPr/>
          <a:lstStyle/>
          <a:p>
            <a:r>
              <a:rPr lang="en-US" dirty="0"/>
              <a:t>Go higher level</a:t>
            </a:r>
          </a:p>
        </p:txBody>
      </p:sp>
      <p:sp>
        <p:nvSpPr>
          <p:cNvPr id="3" name="Subtitle 2">
            <a:extLst>
              <a:ext uri="{FF2B5EF4-FFF2-40B4-BE49-F238E27FC236}">
                <a16:creationId xmlns:a16="http://schemas.microsoft.com/office/drawing/2014/main" id="{D89831F2-BC0D-3C21-4B9F-8E7AE5D99D7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D42D09E2-6AFA-5A0F-04EF-FA150F5BF163}"/>
              </a:ext>
            </a:extLst>
          </p:cNvPr>
          <p:cNvSpPr>
            <a:spLocks noGrp="1"/>
          </p:cNvSpPr>
          <p:nvPr>
            <p:ph type="body" idx="2"/>
          </p:nvPr>
        </p:nvSpPr>
        <p:spPr>
          <a:solidFill>
            <a:schemeClr val="accent1"/>
          </a:solidFill>
        </p:spPr>
        <p:txBody>
          <a:bodyPr/>
          <a:lstStyle/>
          <a:p>
            <a:endParaRPr lang="en-US" dirty="0"/>
          </a:p>
        </p:txBody>
      </p:sp>
      <p:sp>
        <p:nvSpPr>
          <p:cNvPr id="5" name="Slide Number Placeholder 4">
            <a:extLst>
              <a:ext uri="{FF2B5EF4-FFF2-40B4-BE49-F238E27FC236}">
                <a16:creationId xmlns:a16="http://schemas.microsoft.com/office/drawing/2014/main" id="{BF3E6BDF-923B-7D22-B4BF-0EB140AA73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185</a:t>
            </a:fld>
            <a:endParaRPr lang="en"/>
          </a:p>
        </p:txBody>
      </p:sp>
    </p:spTree>
    <p:extLst>
      <p:ext uri="{BB962C8B-B14F-4D97-AF65-F5344CB8AC3E}">
        <p14:creationId xmlns:p14="http://schemas.microsoft.com/office/powerpoint/2010/main" val="10916122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b="1" dirty="0" err="1">
                <a:solidFill>
                  <a:srgbClr val="0086B3"/>
                </a:solidFill>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b="1" dirty="0">
              <a:solidFill>
                <a:srgbClr val="63A35C"/>
              </a:solidFill>
            </a:endParaRP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2" name="Rectangle 1">
            <a:extLst>
              <a:ext uri="{FF2B5EF4-FFF2-40B4-BE49-F238E27FC236}">
                <a16:creationId xmlns:a16="http://schemas.microsoft.com/office/drawing/2014/main" id="{7A534D55-65D2-F603-542A-5CADDA28A791}"/>
              </a:ext>
            </a:extLst>
          </p:cNvPr>
          <p:cNvSpPr/>
          <p:nvPr/>
        </p:nvSpPr>
        <p:spPr>
          <a:xfrm>
            <a:off x="929843" y="2763982"/>
            <a:ext cx="6973186"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31323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b="1" dirty="0" err="1">
                <a:solidFill>
                  <a:srgbClr val="0086B3"/>
                </a:solidFill>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b="1" dirty="0">
              <a:solidFill>
                <a:srgbClr val="63A35C"/>
              </a:solidFill>
            </a:endParaRP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endParaRPr lang="en-CA" sz="1600" b="1" dirty="0">
              <a:latin typeface="DM Sans" pitchFamily="2" charset="77"/>
            </a:endParaRPr>
          </a:p>
          <a:p>
            <a:pPr lvl="0"/>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9" name="Rectangle 8">
            <a:extLst>
              <a:ext uri="{FF2B5EF4-FFF2-40B4-BE49-F238E27FC236}">
                <a16:creationId xmlns:a16="http://schemas.microsoft.com/office/drawing/2014/main" id="{4521A5C3-C7FC-42A5-2BF3-A93F1C0E3464}"/>
              </a:ext>
            </a:extLst>
          </p:cNvPr>
          <p:cNvSpPr/>
          <p:nvPr/>
        </p:nvSpPr>
        <p:spPr>
          <a:xfrm>
            <a:off x="879273" y="1806129"/>
            <a:ext cx="6824304" cy="338554"/>
          </a:xfrm>
          <a:prstGeom prst="rect">
            <a:avLst/>
          </a:prstGeom>
        </p:spPr>
        <p:txBody>
          <a:bodyPr wrap="none">
            <a:spAutoFit/>
          </a:bodyPr>
          <a:lstStyle/>
          <a:p>
            <a:r>
              <a:rPr lang="en-CA" sz="1600" b="1" dirty="0">
                <a:solidFill>
                  <a:srgbClr val="A71D5D"/>
                </a:solidFill>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endParaRPr lang="en-CA" sz="1600" b="1" dirty="0">
              <a:solidFill>
                <a:srgbClr val="A71D5D"/>
              </a:solidFill>
              <a:latin typeface="DM Sans" pitchFamily="2" charset="77"/>
            </a:endParaRPr>
          </a:p>
        </p:txBody>
      </p:sp>
    </p:spTree>
    <p:extLst>
      <p:ext uri="{BB962C8B-B14F-4D97-AF65-F5344CB8AC3E}">
        <p14:creationId xmlns:p14="http://schemas.microsoft.com/office/powerpoint/2010/main" val="3184808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245193"/>
            <a:ext cx="9815341" cy="338554"/>
          </a:xfrm>
          <a:prstGeom prst="rect">
            <a:avLst/>
          </a:prstGeom>
          <a:ln w="38100">
            <a:noFill/>
          </a:ln>
        </p:spPr>
        <p:txBody>
          <a:bodyPr wrap="square">
            <a:spAutoFit/>
          </a:bodyPr>
          <a:lstStyle/>
          <a:p>
            <a:r>
              <a:rPr lang="en-CA" sz="1600" b="1" dirty="0" err="1">
                <a:solidFill>
                  <a:srgbClr val="0086B3"/>
                </a:solidFill>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b="1" dirty="0">
              <a:solidFill>
                <a:srgbClr val="63A35C"/>
              </a:solidFill>
            </a:endParaRPr>
          </a:p>
        </p:txBody>
      </p:sp>
      <p:sp>
        <p:nvSpPr>
          <p:cNvPr id="11" name="!!act">
            <a:extLst>
              <a:ext uri="{FF2B5EF4-FFF2-40B4-BE49-F238E27FC236}">
                <a16:creationId xmlns:a16="http://schemas.microsoft.com/office/drawing/2014/main" id="{ECF3E3C1-826D-07D1-5568-0D90137DBFD5}"/>
              </a:ext>
            </a:extLst>
          </p:cNvPr>
          <p:cNvSpPr txBox="1"/>
          <p:nvPr/>
        </p:nvSpPr>
        <p:spPr>
          <a:xfrm>
            <a:off x="732916" y="3224334"/>
            <a:ext cx="10876698" cy="830997"/>
          </a:xfrm>
          <a:prstGeom prst="rect">
            <a:avLst/>
          </a:prstGeom>
          <a:noFill/>
          <a:ln w="38100">
            <a:noFill/>
          </a:ln>
        </p:spPr>
        <p:txBody>
          <a:bodyPr wrap="square" rtlCol="0">
            <a:spAutoFit/>
          </a:bodyPr>
          <a:lstStyle/>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create_checkin_df_with_one_date_per_row</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3" name="Rectangle 2">
            <a:extLst>
              <a:ext uri="{FF2B5EF4-FFF2-40B4-BE49-F238E27FC236}">
                <a16:creationId xmlns:a16="http://schemas.microsoft.com/office/drawing/2014/main" id="{7F4837B8-7705-0037-CFFE-B0AA31FF5857}"/>
              </a:ext>
            </a:extLst>
          </p:cNvPr>
          <p:cNvSpPr/>
          <p:nvPr/>
        </p:nvSpPr>
        <p:spPr>
          <a:xfrm>
            <a:off x="862097" y="2911383"/>
            <a:ext cx="6824304" cy="338554"/>
          </a:xfrm>
          <a:prstGeom prst="rect">
            <a:avLst/>
          </a:prstGeom>
        </p:spPr>
        <p:txBody>
          <a:bodyPr wrap="none">
            <a:spAutoFit/>
          </a:bodyPr>
          <a:lstStyle/>
          <a:p>
            <a:r>
              <a:rPr lang="en-CA" sz="1600" b="1" dirty="0">
                <a:solidFill>
                  <a:srgbClr val="A71D5D"/>
                </a:solidFill>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endParaRPr lang="en-CA" sz="1600" b="1" dirty="0">
              <a:solidFill>
                <a:srgbClr val="A71D5D"/>
              </a:solidFill>
              <a:latin typeface="DM Sans" pitchFamily="2" charset="77"/>
            </a:endParaRPr>
          </a:p>
        </p:txBody>
      </p:sp>
    </p:spTree>
    <p:extLst>
      <p:ext uri="{BB962C8B-B14F-4D97-AF65-F5344CB8AC3E}">
        <p14:creationId xmlns:p14="http://schemas.microsoft.com/office/powerpoint/2010/main" val="316424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b="1" dirty="0">
              <a:solidFill>
                <a:srgbClr val="63A35C"/>
              </a:solidFill>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077218"/>
          </a:xfrm>
          <a:prstGeom prst="rect">
            <a:avLst/>
          </a:prstGeom>
          <a:noFill/>
          <a:ln w="38100">
            <a:noFill/>
          </a:ln>
        </p:spPr>
        <p:txBody>
          <a:bodyPr wrap="square" rtlCol="0">
            <a:spAutoFit/>
          </a:bodyPr>
          <a:lstStyle/>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endParaRPr lang="en-CA" sz="1600" b="1" dirty="0">
              <a:latin typeface="DM Sans" pitchFamily="2" charset="77"/>
            </a:endParaRPr>
          </a:p>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create_checkin_df_with_one_date_per_row</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Tree>
    <p:extLst>
      <p:ext uri="{BB962C8B-B14F-4D97-AF65-F5344CB8AC3E}">
        <p14:creationId xmlns:p14="http://schemas.microsoft.com/office/powerpoint/2010/main" val="38974005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1239462264"/>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1" dirty="0" err="1">
                          <a:solidFill>
                            <a:schemeClr val="tx2"/>
                          </a:solidFill>
                        </a:rPr>
                        <a:t>business_id</a:t>
                      </a:r>
                      <a:endParaRPr sz="1600" b="1" dirty="0">
                        <a:solidFill>
                          <a:schemeClr val="tx2"/>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1" dirty="0" err="1">
                          <a:solidFill>
                            <a:schemeClr val="bg1"/>
                          </a:solidFill>
                        </a:rPr>
                        <a:t>business_name</a:t>
                      </a:r>
                      <a:endParaRPr sz="1600" b="1" dirty="0">
                        <a:solidFill>
                          <a:schemeClr val="bg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1" dirty="0" err="1">
                          <a:solidFill>
                            <a:schemeClr val="bg1"/>
                          </a:solidFill>
                        </a:rPr>
                        <a:t>review_count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checkin_count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tip_count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interaction_count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1" dirty="0">
                          <a:solidFill>
                            <a:schemeClr val="bg1"/>
                          </a:solidFill>
                        </a:rPr>
                        <a:t>date</a:t>
                      </a:r>
                      <a:endParaRPr sz="1600" b="1" dirty="0">
                        <a:solidFill>
                          <a:schemeClr val="bg1"/>
                        </a:solidFill>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dirty="0">
                          <a:solidFill>
                            <a:schemeClr val="dk1"/>
                          </a:solidFill>
                        </a:rPr>
                        <a:t>bBDDEgkFA1Otx9Lfe7BZ</a:t>
                      </a:r>
                      <a:endParaRPr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Sonic Drive-In</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4</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Tsevi's Pub And Grill</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2</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dirty="0">
                          <a:solidFill>
                            <a:schemeClr val="dk1"/>
                          </a:solidFill>
                        </a:rPr>
                        <a:t>n_0UpQx1hsNbnPUSlodU</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Famous Footwear</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dirty="0">
                          <a:solidFill>
                            <a:schemeClr val="dk1"/>
                          </a:solidFill>
                        </a:rPr>
                        <a:t>mWMc6_wTdE0EUBKIGX</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Perkiomen Valley Brewery</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5</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dirty="0">
                          <a:solidFill>
                            <a:schemeClr val="dk1"/>
                          </a:solidFill>
                        </a:rPr>
                        <a:t>MTSW4McQd7CbVtyjqoe</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dirty="0">
                          <a:solidFill>
                            <a:schemeClr val="dk1"/>
                          </a:solidFill>
                        </a:rPr>
                        <a:t>St </a:t>
                      </a:r>
                      <a:r>
                        <a:rPr lang="en" sz="1000" dirty="0" err="1">
                          <a:solidFill>
                            <a:schemeClr val="dk1"/>
                          </a:solidFill>
                        </a:rPr>
                        <a:t>Honore</a:t>
                      </a:r>
                      <a:r>
                        <a:rPr lang="en" sz="1000" dirty="0">
                          <a:solidFill>
                            <a:schemeClr val="dk1"/>
                          </a:solidFill>
                        </a:rPr>
                        <a:t> Pastries</a:t>
                      </a:r>
                      <a:endParaRPr sz="1000" dirty="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dirty="0">
                          <a:solidFill>
                            <a:schemeClr val="dk1"/>
                          </a:solidFill>
                        </a:rPr>
                        <a:t>2022-06-28</a:t>
                      </a:r>
                      <a:endParaRPr sz="800" dirty="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339950" y="1813799"/>
            <a:ext cx="6476486"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5"/>
          <p:cNvSpPr/>
          <p:nvPr/>
        </p:nvSpPr>
        <p:spPr>
          <a:xfrm>
            <a:off x="8000111" y="1813800"/>
            <a:ext cx="3919539"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b="1" dirty="0">
              <a:solidFill>
                <a:srgbClr val="63A35C"/>
              </a:solidFill>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077218"/>
          </a:xfrm>
          <a:prstGeom prst="rect">
            <a:avLst/>
          </a:prstGeom>
          <a:noFill/>
          <a:ln w="38100">
            <a:noFill/>
          </a:ln>
        </p:spPr>
        <p:txBody>
          <a:bodyPr wrap="square" rtlCol="0">
            <a:spAutoFit/>
          </a:bodyPr>
          <a:lstStyle/>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highlight>
                  <a:srgbClr val="FFFF00"/>
                </a:highlight>
                <a:latin typeface="DM Sans" pitchFamily="2" charset="77"/>
              </a:rPr>
              <a:t>(</a:t>
            </a:r>
            <a:r>
              <a:rPr lang="en-CA" sz="1600" b="1" dirty="0">
                <a:solidFill>
                  <a:srgbClr val="183691"/>
                </a:solidFill>
                <a:highlight>
                  <a:srgbClr val="FFFF00"/>
                </a:highlight>
                <a:latin typeface="DM Sans" pitchFamily="2" charset="77"/>
              </a:rPr>
              <a:t>"fixtures/</a:t>
            </a:r>
            <a:r>
              <a:rPr lang="en-CA" sz="1600" b="1" dirty="0" err="1">
                <a:solidFill>
                  <a:srgbClr val="183691"/>
                </a:solidFill>
                <a:highlight>
                  <a:srgbClr val="FFFF00"/>
                </a:highlight>
                <a:latin typeface="DM Sans" pitchFamily="2" charset="77"/>
              </a:rPr>
              <a:t>checkin.json</a:t>
            </a:r>
            <a:r>
              <a:rPr lang="en-CA" sz="1600" b="1" dirty="0">
                <a:solidFill>
                  <a:srgbClr val="183691"/>
                </a:solidFill>
                <a:highlight>
                  <a:srgbClr val="FFFF00"/>
                </a:highlight>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endParaRPr lang="en-CA" sz="1600" b="1" dirty="0">
              <a:latin typeface="DM Sans" pitchFamily="2" charset="77"/>
            </a:endParaRPr>
          </a:p>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create_checkin_df_with_one_date_per_row</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Tree>
    <p:extLst>
      <p:ext uri="{BB962C8B-B14F-4D97-AF65-F5344CB8AC3E}">
        <p14:creationId xmlns:p14="http://schemas.microsoft.com/office/powerpoint/2010/main" val="12337636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51117"/>
            <a:ext cx="52333073" cy="14865608"/>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"2020-03-13 21:10:56, 2020-06-02 22:18:06, 2020-07-24 22:42:27, 2020-10-24 21:36:13, 2020-12-09 21:23:33, 2022-04-14 17:34:57, 2022-04-14 21:02:03, 2022-04-14 21:16:54, 2022-04-14 21:08:08, 2022-04-14 15:15:42, 2022-04-14 16:23:50"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"2010-09-13 21:43:09, 2011-05-04 23:08:15, 2011-07-18 22:30:31, 2012-09-07 20:28:50, 2013-03-27 15:57:36, 2013-08-13 00:31:34, 2013-08-13 00:31:48, 2013-09-23 17:39:38, 2013-11-18 06:34:08, 2014-04-12 23:04:47, 2022-04-14 00:31:02"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"2013-06-14 23:29:17, 2014-08-13 23:20:22, 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"2011-02-15 17:12:00, 2011-07-28 02:46:10, 2012-03-11 10:30:02, 2012-04-24 07:07:59, 2012-04-24 07:43:31, 2013-05-25 16:41:10, 2014-05-02 15:49:55, 2014-09-18 02:28:23, 2014-11-10 15:16:43, 2022-04-14 15:18:32"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"2014-04-21 20:42:11, 2014-04-28 21:04:46, 2014-09-30 14:41:47, 2014-10-23 18:22:28, 2015-01-03 23:21:18, 2015-04-27 19:55:00, 2015-09-21 12:52:09, 2015-10-01 12:46:16, 2015-10-22 13:35:04, 2022-04-14 12:27:43, 2022-04-14 15:15:07, 2022-04-14 12:22:47, 2022-04-14 23:15:46, 2022-04-14 13:11:34, 2022-04-14 12:44:11, 2022-04-14 15:46:11, 2022-04-14 15:14:28, 2022-04-14 14:15:59, 2022-04-14 20:05:06, 2022-04-14 19:00:11, 2022-04-14 14:36:14, 2017-01-24 20:18:16, 2017-02-21 16:01:49, 2017-03-21 14:08:44, 2017-05-21 16:07:21, 2017-08-07 14:17:39, 2022-04-14 19:59:50"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"2015-06-06 01:03:19, 2015-07-29 16:50:58, 2015-08-04 00:47:59, 2015-08-07 02:07:52, 2015-08-07 17:25:40, 2015-10-12 21:08:43, 2015-11-13 03:06:00, 2015-11-14 02:35:36, 2015-11-21 00:22:42, 2015-12-01 02:03:11, 2015-12-23 01:19:16, 2015-12-23 20:14:44, 2022-04-14 21:20:39, 2022-04-14 04:11:32, 2022-04-14 01:41:28, 2022-04-14 19:09:07, 2022-04-14 22:58:53, 2022-04-14 17:32:16, 2022-04-14 23:35:31, 2022-04-14 23:41:23, 2022-04-14 17:55:19, 2022-04-14 18:38:36, 2017-06-04 02:11:09, 2017-06-23 19:36:51, 2017-09-26 22:46:41, 2017-10-15 00:44:45, 2017-11-14 20:51:58, 2017-12-02 19:22:33, 2017-12-04 19:28:58, 2018-02-15 20:48:11, 2018-04-30 18:30:36, 2018-07-12 21:34:36"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 2015-07-04 00:44:09, 2015-07-19 23:38:22, 2015-07-26 03:16:22, 2015-08-03 17:32:59, 2015-08-03 17:33:18, 2015-12-13 02:49:34, 2022-04-14 04:15:58, 2022-04-14 14:45:08, 2022-04-14 01:54:26, 2022-04-14 00:05:12, 2017-10-23 02:17:44, 2018-04-28 00:42:09, 2018-05-07 01:31:36, 2018-05-16 00:42:15, 2018-05-16 01:02:48, 2018-05-16 01:03:37, 2018-05-16 01:36:57, 2018-05-16 01:42:02, 2018-05-16 01:53:10, 2018-05-16 01:55:01, 2018-05-16 03:53:55, 2018-12-25 00:50:41, 2019-01-01 01:49:40"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"bcjbaE6dDog4jkNY91ncLQ"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"2014-12-12 00:44:23, 2015-01-09 00:19:52, 2015-02-13 21:51:29, 2015-02-28 22:11:18, 2015-03-06 03:10:50, 2015-03-28 20:42:09, 2015-04-03 23:55:06, 2015-04-23 00:21:59, 2015-05-13 22:41:22, 2015-06-27 22:10:25, 2015-07-08 23:53:24, 2015-07-21 21:51:16, 2015-08-12 03:16:41, 2015-08-13 01:42:13, 2015-09-05 23:51:03, 2015-09-10 22:28:40, 2015-10-07 23:16:37, 2015-11-07 21:22:36, 2022-04-14 00:13:47, 2022-04-14 21:07:36, 2022-04-14 23:46:23, 2022-04-14 01:22:21, 2022-04-14 23:22:49, 2022-04-14 00:51:25, 2022-04-14 23:18:43, 2022-04-14 23:20:40, 2017-06-17 23:58:10, 2017-12-02 23:25:19, 2018-03-08 22:26:30, 2018-04-08 00:04:16, 2018-04-20 22:16:48, 2018-05-27 02:49:33, 2018-06-23 01:18:47, 2018-07-22 01:42:39"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"--FWWsIwxRwuw9vIMImcQg"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"2010-12-22 21:14:19, 2011-08-03 16:26:33, 2011-11-21 15:06:32, 2011-12-29 18:54:30, 2012-01-21 22:25:52, 2012-09-16 22:21:21"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"r3zeYsv1XFBRA4dJpL78cw"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"--FcbSxK1AoEtEAxOgBaCw"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"2017-08-18 19:43:50, 2017-10-07 22:38:38, 2017-10-22 21:22:59, 2017-12-10 18:36:24, 2017-12-15 20:00:14, 2017-12-24 15:17:56, 2018-01-17 19:41:48, 2018-01-23 12:13:34, 2018-02-01 12:16:38, 2018-02-03 13:18:44, 2018-03-03 14:36:50, 2018-03-05 16:01:22, 2018-03-10 13:32:17, 2018-03-25 18:15:08, 2018-04-29 20:35:11, 2018-06-16 20:59:00, 2018-08-03 14:36:39, 2018-09-15 19:20:08, 2018-10-12 12:16:08, 2018-10-21 19:34:49, 2018-10-25 21:06:56, 2019-01-01 18:40:50, 2019-01-12 15:03:41, 2019-01-18 22:49:14, 2019-01-19 18:55:58, 2019-02-06 14:21:26, 2019-02-06 21:24:06, 2019-02-22 14:16:34, 2019-03-09 15:14:10, 2019-03-17 17:23:58, 2019-03-20 19:22:57, 2019-03-30 14:28:58, 2019-05-12 14:11:54, 2019-05-18 20:14:11, 2019-05-23 16:33:16, 2019-05-23 18:55:03, 2019-06-02 18:50:02, 2019-06-15 21:07:19, 2019-06-16 13:48:33, 2019-07-03 13:13:37, 2019-07-23 00:35:46, 2019-07-30 23:41:58, 2019-08-05 15:06:20, 2019-10-15 21:34:41, 2019-10-26 13:32:46, 2019-10-26 14:17:20, 2019-11-23 18:30:26, 2019-12-08 21:44:54, 2019-12-28 15:55:48, 2020-01-11 15:27:28, 2020-01-26 18:20:55, 2020-02-07 16:04:09, 2020-03-07 20:24:45, 2020-03-22 13:42:48, 2020-05-02 14:00:21, 2020-05-09 16:37:03, 2020-05-21 16:45:17, 2020-07-06 18:57:58, 2020-08-01 13:35:33, 2020-08-03 15:15:15, 2020-08-12 14:27:15, 2020-09-19 16:18:50, 2020-10-17 12:43:26, 2020-10-29 14:48:14, 2020-11-08 17:05:57, 2020-12-13 18:43:03, 2022-04-14 14:23:21, 2022-04-14 14:46:06, 2022-04-14 17:11:22, 2022-04-14 19:39:30, 2022-04-14 13:00:18, 2022-04-14 15:22:08, 2022-04-14 15:25:38, 2022-04-14 18:09:31, 2022-04-14 16:56:41, 2022-04-14 14:26:55, 2022-04-14 18:11:18, 2022-04-14 14:43:02, 2022-04-14 12:25:17, 2022-04-14 15:36:55, 2022-04-14 20:00:13, 2022-04-14 18:33:57"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0F4F0E56-6892-9B7F-E103-E9589FFABD5D}"/>
              </a:ext>
            </a:extLst>
          </p:cNvPr>
          <p:cNvSpPr/>
          <p:nvPr/>
        </p:nvSpPr>
        <p:spPr>
          <a:xfrm>
            <a:off x="965200" y="3429000"/>
            <a:ext cx="9669092" cy="126153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6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b="1" dirty="0">
              <a:solidFill>
                <a:srgbClr val="63A35C"/>
              </a:solidFill>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077218"/>
          </a:xfrm>
          <a:prstGeom prst="rect">
            <a:avLst/>
          </a:prstGeom>
          <a:noFill/>
          <a:ln w="38100">
            <a:noFill/>
          </a:ln>
        </p:spPr>
        <p:txBody>
          <a:bodyPr wrap="square" rtlCol="0">
            <a:spAutoFit/>
          </a:bodyPr>
          <a:lstStyle/>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endParaRPr lang="en-CA" sz="1600" b="1" dirty="0">
              <a:latin typeface="DM Sans" pitchFamily="2" charset="77"/>
            </a:endParaRPr>
          </a:p>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highlight>
                  <a:srgbClr val="FFFF00"/>
                </a:highlight>
                <a:latin typeface="DM Sans" pitchFamily="2" charset="77"/>
              </a:rPr>
              <a:t>create_checkin_df_with_one_date_per_row</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Tree>
    <p:extLst>
      <p:ext uri="{BB962C8B-B14F-4D97-AF65-F5344CB8AC3E}">
        <p14:creationId xmlns:p14="http://schemas.microsoft.com/office/powerpoint/2010/main" val="316710286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8A6188D8-F289-A37D-FE2E-4BCA24019CBE}"/>
              </a:ext>
            </a:extLst>
          </p:cNvPr>
          <p:cNvSpPr/>
          <p:nvPr/>
        </p:nvSpPr>
        <p:spPr>
          <a:xfrm>
            <a:off x="572263" y="1617461"/>
            <a:ext cx="11013264" cy="2554545"/>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checkins_list</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split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explode</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checkins_list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trim</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checkin_df</a:t>
            </a:r>
            <a:endParaRPr lang="en-US" sz="1600" dirty="0">
              <a:latin typeface="DM Mono" panose="020B0509040201040103" pitchFamily="49" charset="77"/>
            </a:endParaRPr>
          </a:p>
        </p:txBody>
      </p:sp>
    </p:spTree>
    <p:extLst>
      <p:ext uri="{BB962C8B-B14F-4D97-AF65-F5344CB8AC3E}">
        <p14:creationId xmlns:p14="http://schemas.microsoft.com/office/powerpoint/2010/main" val="138923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FB40AB1E-3281-39C4-348C-9CEE50FEB1CD}"/>
              </a:ext>
            </a:extLst>
          </p:cNvPr>
          <p:cNvSpPr/>
          <p:nvPr/>
        </p:nvSpPr>
        <p:spPr>
          <a:xfrm>
            <a:off x="6003427" y="1030284"/>
            <a:ext cx="6092825" cy="307777"/>
          </a:xfrm>
          <a:prstGeom prst="rect">
            <a:avLst/>
          </a:prstGeom>
        </p:spPr>
        <p:txBody>
          <a:bodyPr>
            <a:spAutoFit/>
          </a:bodyPr>
          <a:lstStyle/>
          <a:p>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endParaRPr lang="en-US" dirty="0"/>
          </a:p>
        </p:txBody>
      </p:sp>
      <p:sp>
        <p:nvSpPr>
          <p:cNvPr id="19" name="Rectangle 18">
            <a:extLst>
              <a:ext uri="{FF2B5EF4-FFF2-40B4-BE49-F238E27FC236}">
                <a16:creationId xmlns:a16="http://schemas.microsoft.com/office/drawing/2014/main" id="{B645EA0E-1AA4-A52C-A965-DE6CF5231EEF}"/>
              </a:ext>
            </a:extLst>
          </p:cNvPr>
          <p:cNvSpPr/>
          <p:nvPr/>
        </p:nvSpPr>
        <p:spPr>
          <a:xfrm>
            <a:off x="6003427" y="1039788"/>
            <a:ext cx="5403051"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2157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4" name="TextBox 3">
            <a:extLst>
              <a:ext uri="{FF2B5EF4-FFF2-40B4-BE49-F238E27FC236}">
                <a16:creationId xmlns:a16="http://schemas.microsoft.com/office/drawing/2014/main" id="{10277BAD-C80B-8628-AB6E-CCE7315D15F8}"/>
              </a:ext>
            </a:extLst>
          </p:cNvPr>
          <p:cNvSpPr txBox="1"/>
          <p:nvPr/>
        </p:nvSpPr>
        <p:spPr>
          <a:xfrm>
            <a:off x="772191" y="-8292691"/>
            <a:ext cx="9319515"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2"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277934"/>
            <a:ext cx="782341" cy="5671972"/>
          </a:xfrm>
          <a:prstGeom prst="rect">
            <a:avLst/>
          </a:prstGeom>
        </p:spPr>
      </p:pic>
      <p:sp>
        <p:nvSpPr>
          <p:cNvPr id="13" name="Rectangle 12">
            <a:extLst>
              <a:ext uri="{FF2B5EF4-FFF2-40B4-BE49-F238E27FC236}">
                <a16:creationId xmlns:a16="http://schemas.microsoft.com/office/drawing/2014/main" id="{37141953-9A9F-0E78-AA9E-B663BB882065}"/>
              </a:ext>
            </a:extLst>
          </p:cNvPr>
          <p:cNvSpPr/>
          <p:nvPr/>
        </p:nvSpPr>
        <p:spPr>
          <a:xfrm>
            <a:off x="6003427" y="1030284"/>
            <a:ext cx="6092825" cy="307777"/>
          </a:xfrm>
          <a:prstGeom prst="rect">
            <a:avLst/>
          </a:prstGeom>
        </p:spPr>
        <p:txBody>
          <a:bodyPr>
            <a:spAutoFit/>
          </a:bodyPr>
          <a:lstStyle/>
          <a:p>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endParaRPr lang="en-US" dirty="0"/>
          </a:p>
        </p:txBody>
      </p:sp>
      <p:sp>
        <p:nvSpPr>
          <p:cNvPr id="14" name="Rectangle 13">
            <a:extLst>
              <a:ext uri="{FF2B5EF4-FFF2-40B4-BE49-F238E27FC236}">
                <a16:creationId xmlns:a16="http://schemas.microsoft.com/office/drawing/2014/main" id="{7A5AD47E-C071-1F76-D10E-5636C86192E4}"/>
              </a:ext>
            </a:extLst>
          </p:cNvPr>
          <p:cNvSpPr/>
          <p:nvPr/>
        </p:nvSpPr>
        <p:spPr>
          <a:xfrm>
            <a:off x="6003427" y="1039788"/>
            <a:ext cx="5403051"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288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196</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4" name="TextBox 3">
            <a:extLst>
              <a:ext uri="{FF2B5EF4-FFF2-40B4-BE49-F238E27FC236}">
                <a16:creationId xmlns:a16="http://schemas.microsoft.com/office/drawing/2014/main" id="{10277BAD-C80B-8628-AB6E-CCE7315D15F8}"/>
              </a:ext>
            </a:extLst>
          </p:cNvPr>
          <p:cNvSpPr txBox="1"/>
          <p:nvPr/>
        </p:nvSpPr>
        <p:spPr>
          <a:xfrm>
            <a:off x="772191" y="-8292691"/>
            <a:ext cx="9319515"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2"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277934"/>
            <a:ext cx="782341" cy="5671972"/>
          </a:xfrm>
          <a:prstGeom prst="rect">
            <a:avLst/>
          </a:prstGeom>
        </p:spPr>
      </p:pic>
      <p:sp>
        <p:nvSpPr>
          <p:cNvPr id="15" name="Rectangle 14">
            <a:extLst>
              <a:ext uri="{FF2B5EF4-FFF2-40B4-BE49-F238E27FC236}">
                <a16:creationId xmlns:a16="http://schemas.microsoft.com/office/drawing/2014/main" id="{426326C7-B3B6-0F40-4B6F-CB583CF93335}"/>
              </a:ext>
            </a:extLst>
          </p:cNvPr>
          <p:cNvSpPr/>
          <p:nvPr/>
        </p:nvSpPr>
        <p:spPr>
          <a:xfrm>
            <a:off x="1295961" y="1954188"/>
            <a:ext cx="6092825"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585384-8D94-BF52-1407-98F7B52DBC3E}"/>
              </a:ext>
            </a:extLst>
          </p:cNvPr>
          <p:cNvSpPr/>
          <p:nvPr/>
        </p:nvSpPr>
        <p:spPr>
          <a:xfrm>
            <a:off x="1267947" y="3199835"/>
            <a:ext cx="6120839"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AEA061F-20C6-0A53-914A-A05C9CC4C5AC}"/>
              </a:ext>
            </a:extLst>
          </p:cNvPr>
          <p:cNvSpPr/>
          <p:nvPr/>
        </p:nvSpPr>
        <p:spPr>
          <a:xfrm>
            <a:off x="1295961" y="4386402"/>
            <a:ext cx="6120839"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711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b="1" dirty="0">
              <a:solidFill>
                <a:srgbClr val="63A35C"/>
              </a:solidFill>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077218"/>
          </a:xfrm>
          <a:prstGeom prst="rect">
            <a:avLst/>
          </a:prstGeom>
          <a:noFill/>
          <a:ln w="38100">
            <a:noFill/>
          </a:ln>
        </p:spPr>
        <p:txBody>
          <a:bodyPr wrap="square" rtlCol="0">
            <a:spAutoFit/>
          </a:bodyPr>
          <a:lstStyle/>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endParaRPr lang="en-CA" sz="1600" b="1" dirty="0">
              <a:latin typeface="DM Sans" pitchFamily="2" charset="77"/>
            </a:endParaRPr>
          </a:p>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create_checkin_df_with_one_date_per_row</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Tree>
    <p:extLst>
      <p:ext uri="{BB962C8B-B14F-4D97-AF65-F5344CB8AC3E}">
        <p14:creationId xmlns:p14="http://schemas.microsoft.com/office/powerpoint/2010/main" val="42769549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b="1" dirty="0" err="1">
                <a:solidFill>
                  <a:srgbClr val="0086B3"/>
                </a:solidFill>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b="1" dirty="0">
              <a:solidFill>
                <a:srgbClr val="63A35C"/>
              </a:solidFill>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1077218"/>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p>
          <a:p>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584775"/>
          </a:xfrm>
          <a:prstGeom prst="rect">
            <a:avLst/>
          </a:prstGeom>
        </p:spPr>
        <p:txBody>
          <a:bodyPr wrap="square">
            <a:spAutoFit/>
          </a:bodyPr>
          <a:lstStyle/>
          <a:p>
            <a:r>
              <a:rPr lang="en-CA" sz="1600" b="1" dirty="0" err="1">
                <a:latin typeface="DM Mono" panose="020B0509040201040103" pitchFamily="49" charset="77"/>
              </a:rPr>
              <a:t>checkin_df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highlight>
                  <a:srgbClr val="FFFF00"/>
                </a:highlight>
                <a:latin typeface="DM Mono" panose="020B0509040201040103" pitchFamily="49" charset="77"/>
              </a:rPr>
              <a:t>"fixtures/</a:t>
            </a:r>
            <a:r>
              <a:rPr lang="en-CA" sz="1600" b="1" dirty="0" err="1">
                <a:solidFill>
                  <a:srgbClr val="183691"/>
                </a:solidFill>
                <a:highlight>
                  <a:srgbClr val="FFFF00"/>
                </a:highlight>
                <a:latin typeface="DM Mono" panose="020B0509040201040103" pitchFamily="49" charset="77"/>
              </a:rPr>
              <a:t>checkin_exploded.json</a:t>
            </a:r>
            <a:r>
              <a:rPr lang="en-CA" sz="1600" b="1" dirty="0">
                <a:solidFill>
                  <a:srgbClr val="183691"/>
                </a:solidFill>
                <a:highlight>
                  <a:srgbClr val="FFFF00"/>
                </a:highlight>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7506956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b="1" dirty="0" err="1">
                <a:solidFill>
                  <a:srgbClr val="0086B3"/>
                </a:solidFill>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b="1" dirty="0">
              <a:solidFill>
                <a:srgbClr val="63A35C"/>
              </a:solidFill>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endParaRPr lang="en-CA" sz="1600" b="1" dirty="0">
              <a:solidFill>
                <a:srgbClr val="63A35C"/>
              </a:solidFill>
              <a:latin typeface="DM Sans" pitchFamily="2" charset="77"/>
            </a:endParaRP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800219"/>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p>
          <a:p>
            <a:endParaRPr lang="en-US" b="1" dirty="0">
              <a:latin typeface="DM Sans" pitchFamily="2"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1323439"/>
          </a:xfrm>
          <a:prstGeom prst="rect">
            <a:avLst/>
          </a:prstGeom>
        </p:spPr>
        <p:txBody>
          <a:bodyPr wrap="square">
            <a:spAutoFit/>
          </a:bodyPr>
          <a:lstStyle/>
          <a:p>
            <a:r>
              <a:rPr lang="en-CA" sz="1600" b="1" dirty="0" err="1">
                <a:latin typeface="DM Mono" panose="020B0509040201040103" pitchFamily="49" charset="77"/>
              </a:rPr>
              <a:t>checkin_df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checkin_exploded.json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r>
              <a:rPr lang="en-CA" sz="1600" b="1" dirty="0" err="1">
                <a:latin typeface="DM Mono" panose="020B0509040201040103" pitchFamily="49" charset="77"/>
              </a:rPr>
              <a:t>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count_reviews</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checkin_df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mobile_reviews_df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browser_reviews_df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run_date</a:t>
            </a:r>
            <a:endParaRPr lang="en-CA" sz="1600" b="1" dirty="0">
              <a:solidFill>
                <a:schemeClr val="tx1"/>
              </a:solidFill>
              <a:latin typeface="DM Mono" panose="020B0509040201040103" pitchFamily="49" charset="77"/>
            </a:endParaRPr>
          </a:p>
          <a:p>
            <a:r>
              <a:rPr lang="en-CA" sz="1600" b="1" dirty="0">
                <a:solidFill>
                  <a:schemeClr val="tx1"/>
                </a:solidFill>
                <a:latin typeface="DM Mono" panose="020B0509040201040103" pitchFamily="49" charset="77"/>
              </a:rPr>
              <a:t>  </a:t>
            </a:r>
            <a:r>
              <a:rPr lang="en-CA" sz="1600" b="1" dirty="0">
                <a:solidFill>
                  <a:srgbClr val="63A35C"/>
                </a:solidFill>
                <a:latin typeface="DM Mono" panose="020B0509040201040103" pitchFamily="49" charset="77"/>
              </a:rPr>
              <a:t>)</a:t>
            </a:r>
            <a:endParaRPr lang="en-US" sz="1600" b="1" dirty="0">
              <a:latin typeface="DM Mono" panose="020B0509040201040103" pitchFamily="49" charset="77"/>
            </a:endParaRPr>
          </a:p>
          <a:p>
            <a:endParaRPr lang="en-US" sz="1600" dirty="0">
              <a:latin typeface="DM Mono" panose="020B0509040201040103" pitchFamily="49" charset="77"/>
            </a:endParaRPr>
          </a:p>
        </p:txBody>
      </p:sp>
    </p:spTree>
    <p:extLst>
      <p:ext uri="{BB962C8B-B14F-4D97-AF65-F5344CB8AC3E}">
        <p14:creationId xmlns:p14="http://schemas.microsoft.com/office/powerpoint/2010/main" val="33716122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i="1">
                <a:solidFill>
                  <a:schemeClr val="lt1"/>
                </a:solidFill>
                <a:latin typeface="DM Sans"/>
                <a:ea typeface="DM Sans"/>
                <a:cs typeface="DM Sans"/>
                <a:sym typeface="DM Sans"/>
              </a:rPr>
              <a:t>Xenopus</a:t>
            </a:r>
            <a:endParaRPr sz="2400" b="1" i="1">
              <a:solidFill>
                <a:schemeClr val="lt1"/>
              </a:solidFill>
              <a:latin typeface="DM Sans"/>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410336289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1" dirty="0" err="1">
                          <a:solidFill>
                            <a:schemeClr val="tx2"/>
                          </a:solidFill>
                        </a:rPr>
                        <a:t>business_id</a:t>
                      </a:r>
                      <a:endParaRPr sz="1600" b="1" dirty="0">
                        <a:solidFill>
                          <a:schemeClr val="tx2"/>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1" dirty="0" err="1">
                          <a:solidFill>
                            <a:schemeClr val="bg1"/>
                          </a:solidFill>
                        </a:rPr>
                        <a:t>business_name</a:t>
                      </a:r>
                      <a:endParaRPr sz="1600" b="1" dirty="0">
                        <a:solidFill>
                          <a:schemeClr val="bg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1" dirty="0" err="1">
                          <a:solidFill>
                            <a:schemeClr val="bg1"/>
                          </a:solidFill>
                        </a:rPr>
                        <a:t>review_count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checkin_count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tip_count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interaction_count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1" dirty="0">
                          <a:solidFill>
                            <a:schemeClr val="bg1"/>
                          </a:solidFill>
                        </a:rPr>
                        <a:t>date</a:t>
                      </a:r>
                      <a:endParaRPr sz="1600" b="1" dirty="0">
                        <a:solidFill>
                          <a:schemeClr val="bg1"/>
                        </a:solidFill>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dirty="0">
                          <a:solidFill>
                            <a:schemeClr val="dk1"/>
                          </a:solidFill>
                        </a:rPr>
                        <a:t>bBDDEgkFA1Otx9Lfe7BZ</a:t>
                      </a:r>
                      <a:endParaRPr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Sonic Drive-In</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4</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Tsevi's Pub And Grill</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2</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dirty="0">
                          <a:solidFill>
                            <a:schemeClr val="dk1"/>
                          </a:solidFill>
                        </a:rPr>
                        <a:t>n_0UpQx1hsNbnPUSlodU</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Famous Footwear</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dirty="0">
                          <a:solidFill>
                            <a:schemeClr val="dk1"/>
                          </a:solidFill>
                        </a:rPr>
                        <a:t>mWMc6_wTdE0EUBKIGX</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Perkiomen Valley Brewery</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5</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dirty="0">
                          <a:solidFill>
                            <a:schemeClr val="dk1"/>
                          </a:solidFill>
                        </a:rPr>
                        <a:t>MTSW4McQd7CbVtyjqoe</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dirty="0">
                          <a:solidFill>
                            <a:schemeClr val="dk1"/>
                          </a:solidFill>
                        </a:rPr>
                        <a:t>St </a:t>
                      </a:r>
                      <a:r>
                        <a:rPr lang="en" sz="1000" dirty="0" err="1">
                          <a:solidFill>
                            <a:schemeClr val="dk1"/>
                          </a:solidFill>
                        </a:rPr>
                        <a:t>Honore</a:t>
                      </a:r>
                      <a:r>
                        <a:rPr lang="en" sz="1000" dirty="0">
                          <a:solidFill>
                            <a:schemeClr val="dk1"/>
                          </a:solidFill>
                        </a:rPr>
                        <a:t> Pastries</a:t>
                      </a:r>
                      <a:endParaRPr sz="1000" dirty="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dirty="0">
                          <a:solidFill>
                            <a:schemeClr val="dk1"/>
                          </a:solidFill>
                        </a:rPr>
                        <a:t>2022-06-28</a:t>
                      </a:r>
                      <a:endParaRPr sz="800" dirty="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6"/>
          <p:cNvSpPr/>
          <p:nvPr/>
        </p:nvSpPr>
        <p:spPr>
          <a:xfrm>
            <a:off x="10038080" y="1813800"/>
            <a:ext cx="188172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endParaRPr lang="en-CA" sz="1600" b="1" dirty="0">
              <a:solidFill>
                <a:srgbClr val="63A35C"/>
              </a:solidFill>
              <a:latin typeface="DM Sans" pitchFamily="2" charset="77"/>
            </a:endParaRP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073559"/>
            <a:ext cx="10167826" cy="584775"/>
          </a:xfrm>
          <a:prstGeom prst="rect">
            <a:avLst/>
          </a:prstGeom>
        </p:spPr>
        <p:txBody>
          <a:bodyPr wrap="square">
            <a:spAutoFit/>
          </a:bodyPr>
          <a:lstStyle/>
          <a:p>
            <a:r>
              <a:rPr lang="en-CA" sz="1600" b="1" dirty="0" err="1">
                <a:latin typeface="DM Mono" panose="020B0509040201040103" pitchFamily="49" charset="77"/>
              </a:rPr>
              <a:t>checkin_df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checkin_exploded.json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9" name="!!act">
            <a:extLst>
              <a:ext uri="{FF2B5EF4-FFF2-40B4-BE49-F238E27FC236}">
                <a16:creationId xmlns:a16="http://schemas.microsoft.com/office/drawing/2014/main" id="{0BC58A90-35C6-8FE7-9486-9FE116A136D6}"/>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Mono" panose="020B0509040201040103" pitchFamily="49" charset="77"/>
              </a:rPr>
              <a:t>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count_reviews</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checkin_df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mobile_reviews_df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browser_reviews_df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run_date</a:t>
            </a:r>
            <a:endParaRPr lang="en-CA" sz="1600" b="1" dirty="0">
              <a:solidFill>
                <a:schemeClr val="tx1"/>
              </a:solidFill>
              <a:latin typeface="DM Mono" panose="020B0509040201040103" pitchFamily="49" charset="77"/>
            </a:endParaRPr>
          </a:p>
          <a:p>
            <a:r>
              <a:rPr lang="en-CA" sz="1600" b="1" dirty="0">
                <a:solidFill>
                  <a:schemeClr val="tx1"/>
                </a:solidFill>
                <a:latin typeface="DM Mono" panose="020B0509040201040103" pitchFamily="49" charset="77"/>
              </a:rPr>
              <a:t>  </a:t>
            </a:r>
            <a:r>
              <a:rPr lang="en-CA" sz="1600" b="1" dirty="0">
                <a:solidFill>
                  <a:srgbClr val="63A35C"/>
                </a:solidFill>
                <a:latin typeface="DM Mono" panose="020B0509040201040103" pitchFamily="49" charset="77"/>
              </a:rPr>
              <a:t>)</a:t>
            </a:r>
            <a:endParaRPr lang="en-US" b="1" dirty="0">
              <a:latin typeface="DM Mono" panose="020B0509040201040103" pitchFamily="49" charset="77"/>
            </a:endParaRPr>
          </a:p>
        </p:txBody>
      </p:sp>
      <p:sp>
        <p:nvSpPr>
          <p:cNvPr id="10" name="!!assert">
            <a:extLst>
              <a:ext uri="{FF2B5EF4-FFF2-40B4-BE49-F238E27FC236}">
                <a16:creationId xmlns:a16="http://schemas.microsoft.com/office/drawing/2014/main" id="{2CB98BA3-3DDE-63EE-1935-86BB1B6C0A68}"/>
              </a:ext>
            </a:extLst>
          </p:cNvPr>
          <p:cNvSpPr/>
          <p:nvPr/>
        </p:nvSpPr>
        <p:spPr>
          <a:xfrm>
            <a:off x="929843" y="4049246"/>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90415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endParaRPr lang="en-CA" sz="1600" b="1" dirty="0">
              <a:solidFill>
                <a:srgbClr val="795DA3"/>
              </a:solidFill>
              <a:latin typeface="DM Mono" panose="020B0509040201040103" pitchFamily="49" charset="77"/>
            </a:endParaRPr>
          </a:p>
          <a:p>
            <a:pPr lvl="0"/>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spark</a:t>
            </a:r>
            <a:r>
              <a:rPr lang="en-CA" sz="1600" b="1" dirty="0">
                <a:solidFill>
                  <a:srgbClr val="A71D5D"/>
                </a:solidFill>
                <a:latin typeface="DM Mono" panose="020B0509040201040103" pitchFamily="49" charset="77"/>
              </a:rPr>
              <a:t>: </a:t>
            </a:r>
            <a:r>
              <a:rPr lang="en-CA" sz="1600" b="1" dirty="0" err="1">
                <a:solidFill>
                  <a:srgbClr val="795DA3"/>
                </a:solidFill>
                <a:latin typeface="DM Mono" panose="020B0509040201040103" pitchFamily="49" charset="77"/>
              </a:rPr>
              <a:t>SparkSession</a:t>
            </a:r>
            <a:r>
              <a:rPr lang="en-CA" sz="1600" b="1" dirty="0">
                <a:solidFill>
                  <a:srgbClr val="63A35C"/>
                </a:solidFill>
                <a:latin typeface="DM Mono" panose="020B0509040201040103" pitchFamily="49" charset="77"/>
              </a:rPr>
              <a:t>) </a:t>
            </a:r>
            <a:r>
              <a:rPr lang="en-CA" sz="1600" b="1" dirty="0">
                <a:latin typeface="DM Mono" panose="020B0509040201040103" pitchFamily="49" charset="77"/>
              </a:rPr>
              <a:t>-&gt; </a:t>
            </a:r>
            <a:r>
              <a:rPr lang="en-CA" sz="1600" b="1" dirty="0">
                <a:solidFill>
                  <a:srgbClr val="A71D5D"/>
                </a:solidFill>
                <a:latin typeface="DM Mono" panose="020B0509040201040103" pitchFamily="49" charset="77"/>
              </a:rPr>
              <a:t>None:</a:t>
            </a:r>
            <a:br>
              <a:rPr lang="en-CA" sz="1600" b="1" dirty="0">
                <a:solidFill>
                  <a:srgbClr val="A71D5D"/>
                </a:solidFill>
                <a:latin typeface="DM Mono" panose="020B0509040201040103" pitchFamily="49" charset="77"/>
              </a:rPr>
            </a:br>
            <a:r>
              <a:rPr lang="en-CA" sz="1600" b="1" dirty="0">
                <a:solidFill>
                  <a:srgbClr val="A71D5D"/>
                </a:solidFill>
                <a:latin typeface="DM Mono" panose="020B0509040201040103" pitchFamily="49" charset="77"/>
              </a:rPr>
              <a:t>  </a:t>
            </a:r>
            <a:r>
              <a:rPr lang="en-CA" sz="1600" b="1" dirty="0" err="1">
                <a:latin typeface="DM Mono" panose="020B0509040201040103" pitchFamily="49" charset="77"/>
              </a:rPr>
              <a:t>browser_reviews_df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browser_reviews.json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r>
              <a:rPr lang="en-CA" sz="1600" b="1" dirty="0">
                <a:solidFill>
                  <a:srgbClr val="63A35C"/>
                </a:solidFill>
                <a:latin typeface="DM Mono" panose="020B0509040201040103" pitchFamily="49" charset="77"/>
              </a:rPr>
              <a:t>  </a:t>
            </a:r>
            <a:r>
              <a:rPr lang="en-CA" sz="1600" b="1" dirty="0" err="1">
                <a:latin typeface="DM Mono" panose="020B0509040201040103" pitchFamily="49" charset="77"/>
              </a:rPr>
              <a:t>mobile_reviews_df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mobile_reviews.json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p>
          <a:p>
            <a:pPr lvl="0"/>
            <a:r>
              <a:rPr lang="en-CA" sz="1600" b="1" dirty="0">
                <a:solidFill>
                  <a:srgbClr val="63A35C"/>
                </a:solidFill>
                <a:latin typeface="DM Mono" panose="020B0509040201040103" pitchFamily="49" charset="77"/>
              </a:rPr>
              <a:t>  </a:t>
            </a:r>
            <a:r>
              <a:rPr lang="en-CA" sz="1600" b="1" dirty="0" err="1">
                <a:latin typeface="DM Mono" panose="020B0509040201040103" pitchFamily="49" charset="77"/>
              </a:rPr>
              <a:t>checkin_df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checkin_exploded.json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p>
          <a:p>
            <a:pPr lvl="0"/>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run_</a:t>
            </a:r>
            <a:r>
              <a:rPr lang="en-CA" sz="1600" b="1" dirty="0" err="1">
                <a:latin typeface="DM Mono" panose="020B0509040201040103" pitchFamily="49" charset="77"/>
              </a:rPr>
              <a:t>date</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a:solidFill>
                  <a:srgbClr val="0086B3"/>
                </a:solidFill>
                <a:latin typeface="DM Mono" panose="020B0509040201040103" pitchFamily="49" charset="77"/>
              </a:rPr>
              <a:t>datetime</a:t>
            </a:r>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2022</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4</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14</a:t>
            </a:r>
            <a:r>
              <a:rPr lang="en-CA" sz="1600" b="1" dirty="0">
                <a:solidFill>
                  <a:srgbClr val="63A35C"/>
                </a:solidFill>
                <a:latin typeface="DM Mono" panose="020B0509040201040103" pitchFamily="49" charset="77"/>
              </a:rPr>
              <a:t>)</a:t>
            </a:r>
            <a:endParaRPr lang="en-US" sz="2000" b="1"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887193" y="4003994"/>
            <a:ext cx="8111852"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Mono" panose="020B0509040201040103" pitchFamily="49" charset="77"/>
              </a:rPr>
              <a:t>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count_reviews</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checkin_df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mobile_reviews_df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browser_reviews_df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run_date</a:t>
            </a:r>
            <a:endParaRPr lang="en-CA" sz="1600" b="1" dirty="0">
              <a:solidFill>
                <a:schemeClr val="tx1"/>
              </a:solidFill>
              <a:latin typeface="DM Mono" panose="020B0509040201040103" pitchFamily="49" charset="77"/>
            </a:endParaRPr>
          </a:p>
          <a:p>
            <a:r>
              <a:rPr lang="en-CA" sz="1600" b="1" dirty="0">
                <a:solidFill>
                  <a:schemeClr val="tx1"/>
                </a:solidFill>
                <a:latin typeface="DM Mono" panose="020B0509040201040103" pitchFamily="49" charset="77"/>
              </a:rPr>
              <a:t>  </a:t>
            </a:r>
            <a:r>
              <a:rPr lang="en-CA" sz="1600" b="1" dirty="0">
                <a:solidFill>
                  <a:srgbClr val="63A35C"/>
                </a:solidFill>
                <a:latin typeface="DM Mono" panose="020B0509040201040103" pitchFamily="49" charset="77"/>
              </a:rPr>
              <a:t>)</a:t>
            </a:r>
            <a:endParaRPr lang="en-US" b="1" dirty="0">
              <a:latin typeface="DM Mono" panose="020B0509040201040103" pitchFamily="49" charset="77"/>
            </a:endParaRPr>
          </a:p>
        </p:txBody>
      </p:sp>
    </p:spTree>
    <p:extLst>
      <p:ext uri="{BB962C8B-B14F-4D97-AF65-F5344CB8AC3E}">
        <p14:creationId xmlns:p14="http://schemas.microsoft.com/office/powerpoint/2010/main" val="56324187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40590212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4278094"/>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33008711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38554"/>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26679391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205</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81588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8844100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endParaRPr lang="en-CA" sz="1600" b="1" dirty="0">
              <a:solidFill>
                <a:srgbClr val="795DA3"/>
              </a:solidFill>
              <a:latin typeface="DM Mono" panose="020B0509040201040103" pitchFamily="49" charset="77"/>
            </a:endParaRPr>
          </a:p>
          <a:p>
            <a:pPr lvl="0"/>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spark</a:t>
            </a:r>
            <a:r>
              <a:rPr lang="en-CA" sz="1600" b="1" dirty="0">
                <a:solidFill>
                  <a:srgbClr val="A71D5D"/>
                </a:solidFill>
                <a:latin typeface="DM Mono" panose="020B0509040201040103" pitchFamily="49" charset="77"/>
              </a:rPr>
              <a:t>: </a:t>
            </a:r>
            <a:r>
              <a:rPr lang="en-CA" sz="1600" b="1" dirty="0" err="1">
                <a:solidFill>
                  <a:srgbClr val="795DA3"/>
                </a:solidFill>
                <a:latin typeface="DM Mono" panose="020B0509040201040103" pitchFamily="49" charset="77"/>
              </a:rPr>
              <a:t>SparkSession</a:t>
            </a:r>
            <a:r>
              <a:rPr lang="en-CA" sz="1600" b="1" dirty="0">
                <a:solidFill>
                  <a:srgbClr val="63A35C"/>
                </a:solidFill>
                <a:latin typeface="DM Mono" panose="020B0509040201040103" pitchFamily="49" charset="77"/>
              </a:rPr>
              <a:t>) </a:t>
            </a:r>
            <a:r>
              <a:rPr lang="en-CA" sz="1600" b="1" dirty="0">
                <a:latin typeface="DM Mono" panose="020B0509040201040103" pitchFamily="49" charset="77"/>
              </a:rPr>
              <a:t>-&gt; </a:t>
            </a:r>
            <a:r>
              <a:rPr lang="en-CA" sz="1600" b="1" dirty="0">
                <a:solidFill>
                  <a:srgbClr val="A71D5D"/>
                </a:solidFill>
                <a:latin typeface="DM Mono" panose="020B0509040201040103" pitchFamily="49" charset="77"/>
              </a:rPr>
              <a:t>None:</a:t>
            </a:r>
            <a:br>
              <a:rPr lang="en-CA" sz="1600" b="1" dirty="0">
                <a:solidFill>
                  <a:srgbClr val="A71D5D"/>
                </a:solidFill>
                <a:latin typeface="DM Mono" panose="020B0509040201040103" pitchFamily="49" charset="77"/>
              </a:rPr>
            </a:br>
            <a:r>
              <a:rPr lang="en-CA" sz="1600" b="1" dirty="0">
                <a:solidFill>
                  <a:srgbClr val="A71D5D"/>
                </a:solidFill>
                <a:latin typeface="DM Mono" panose="020B0509040201040103" pitchFamily="49" charset="77"/>
              </a:rPr>
              <a:t>  </a:t>
            </a:r>
            <a:r>
              <a:rPr lang="en-CA" sz="1600" b="1" dirty="0" err="1">
                <a:latin typeface="DM Mono" panose="020B0509040201040103" pitchFamily="49" charset="77"/>
              </a:rPr>
              <a:t>browser_reviews_df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browser_reviews.json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r>
              <a:rPr lang="en-CA" sz="1600" b="1" dirty="0">
                <a:solidFill>
                  <a:srgbClr val="63A35C"/>
                </a:solidFill>
                <a:latin typeface="DM Mono" panose="020B0509040201040103" pitchFamily="49" charset="77"/>
              </a:rPr>
              <a:t>  </a:t>
            </a:r>
            <a:r>
              <a:rPr lang="en-CA" sz="1600" b="1" dirty="0" err="1">
                <a:latin typeface="DM Mono" panose="020B0509040201040103" pitchFamily="49" charset="77"/>
              </a:rPr>
              <a:t>mobile_reviews_df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mobile_reviews.json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p>
          <a:p>
            <a:pPr lvl="0"/>
            <a:r>
              <a:rPr lang="en-CA" sz="1600" b="1" dirty="0">
                <a:solidFill>
                  <a:srgbClr val="63A35C"/>
                </a:solidFill>
                <a:latin typeface="DM Mono" panose="020B0509040201040103" pitchFamily="49" charset="77"/>
              </a:rPr>
              <a:t>  </a:t>
            </a:r>
            <a:r>
              <a:rPr lang="en-CA" sz="1600" b="1" dirty="0" err="1">
                <a:latin typeface="DM Mono" panose="020B0509040201040103" pitchFamily="49" charset="77"/>
              </a:rPr>
              <a:t>checkin_df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checkin_exploded.json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p>
          <a:p>
            <a:pPr lvl="0"/>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run_</a:t>
            </a:r>
            <a:r>
              <a:rPr lang="en-CA" sz="1600" b="1" dirty="0" err="1">
                <a:latin typeface="DM Mono" panose="020B0509040201040103" pitchFamily="49" charset="77"/>
              </a:rPr>
              <a:t>date</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a:solidFill>
                  <a:srgbClr val="0086B3"/>
                </a:solidFill>
                <a:latin typeface="DM Mono" panose="020B0509040201040103" pitchFamily="49" charset="77"/>
              </a:rPr>
              <a:t>datetime</a:t>
            </a:r>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2022</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4</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14</a:t>
            </a:r>
            <a:r>
              <a:rPr lang="en-CA" sz="1600" b="1" dirty="0">
                <a:solidFill>
                  <a:srgbClr val="63A35C"/>
                </a:solidFill>
                <a:latin typeface="DM Mono" panose="020B0509040201040103" pitchFamily="49" charset="77"/>
              </a:rPr>
              <a:t>)</a:t>
            </a:r>
            <a:endParaRPr lang="en-US" sz="2000" b="1"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7" y="3729414"/>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
        <p:nvSpPr>
          <p:cNvPr id="11" name="!!act">
            <a:extLst>
              <a:ext uri="{FF2B5EF4-FFF2-40B4-BE49-F238E27FC236}">
                <a16:creationId xmlns:a16="http://schemas.microsoft.com/office/drawing/2014/main" id="{AA7B5818-4923-B356-622D-BD8FCA8BDF7C}"/>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Mono" panose="020B0509040201040103" pitchFamily="49" charset="77"/>
              </a:rPr>
              <a:t>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count_reviews</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checkin_df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mobile_reviews_df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browser_reviews_df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run_date</a:t>
            </a:r>
            <a:endParaRPr lang="en-CA" sz="1600" b="1" dirty="0">
              <a:solidFill>
                <a:schemeClr val="tx1"/>
              </a:solidFill>
              <a:latin typeface="DM Mono" panose="020B0509040201040103" pitchFamily="49" charset="77"/>
            </a:endParaRPr>
          </a:p>
          <a:p>
            <a:r>
              <a:rPr lang="en-CA" sz="1600" b="1" dirty="0">
                <a:solidFill>
                  <a:schemeClr val="tx1"/>
                </a:solidFill>
                <a:latin typeface="DM Mono" panose="020B0509040201040103" pitchFamily="49" charset="77"/>
              </a:rPr>
              <a:t>  </a:t>
            </a:r>
            <a:r>
              <a:rPr lang="en-CA" sz="1600" b="1" dirty="0">
                <a:solidFill>
                  <a:srgbClr val="63A35C"/>
                </a:solidFill>
                <a:latin typeface="DM Mono" panose="020B0509040201040103" pitchFamily="49" charset="77"/>
              </a:rPr>
              <a:t>)</a:t>
            </a:r>
            <a:endParaRPr lang="en-US" b="1" dirty="0">
              <a:latin typeface="DM Mono" panose="020B0509040201040103" pitchFamily="49" charset="77"/>
            </a:endParaRPr>
          </a:p>
        </p:txBody>
      </p:sp>
    </p:spTree>
    <p:extLst>
      <p:ext uri="{BB962C8B-B14F-4D97-AF65-F5344CB8AC3E}">
        <p14:creationId xmlns:p14="http://schemas.microsoft.com/office/powerpoint/2010/main" val="26815388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206210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970102" y="4370675"/>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
        <p:nvSpPr>
          <p:cNvPr id="11" name="!!act">
            <a:extLst>
              <a:ext uri="{FF2B5EF4-FFF2-40B4-BE49-F238E27FC236}">
                <a16:creationId xmlns:a16="http://schemas.microsoft.com/office/drawing/2014/main" id="{AA7B5818-4923-B356-622D-BD8FCA8BDF7C}"/>
              </a:ext>
            </a:extLst>
          </p:cNvPr>
          <p:cNvSpPr txBox="1"/>
          <p:nvPr/>
        </p:nvSpPr>
        <p:spPr>
          <a:xfrm>
            <a:off x="796745" y="2575252"/>
            <a:ext cx="10876698" cy="1323439"/>
          </a:xfrm>
          <a:prstGeom prst="rect">
            <a:avLst/>
          </a:prstGeom>
          <a:noFill/>
          <a:ln w="38100">
            <a:noFill/>
          </a:ln>
        </p:spPr>
        <p:txBody>
          <a:bodyPr wrap="square" rtlCol="0">
            <a:spAutoFit/>
          </a:bodyPr>
          <a:lstStyle/>
          <a:p>
            <a:r>
              <a:rPr lang="en-CA" sz="1600" b="1" dirty="0">
                <a:latin typeface="DM Sans" pitchFamily="2" charset="77"/>
              </a:rPr>
              <a:t>    </a:t>
            </a:r>
            <a:endParaRPr lang="en-CA" sz="1600" dirty="0">
              <a:latin typeface="DM Sans" pitchFamily="2" charset="77"/>
            </a:endParaRPr>
          </a:p>
          <a:p>
            <a:r>
              <a:rPr lang="en-CA" sz="1600" dirty="0">
                <a:latin typeface="DM Sans" pitchFamily="2" charset="77"/>
              </a:rPr>
              <a:t>    </a:t>
            </a:r>
            <a:br>
              <a:rPr lang="en-CA" sz="1600" dirty="0">
                <a:solidFill>
                  <a:srgbClr val="63A35C"/>
                </a:solidFill>
                <a:latin typeface="DM Sans" pitchFamily="2" charset="77"/>
              </a:rPr>
            </a:br>
            <a:r>
              <a:rPr lang="en-CA" sz="1600" dirty="0">
                <a:solidFill>
                  <a:srgbClr val="63A35C"/>
                </a:solidFill>
                <a:latin typeface="DM Sans" pitchFamily="2"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80401861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329320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8" y="5343387"/>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84870" y="4003976"/>
            <a:ext cx="10876698" cy="1323439"/>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br>
              <a:rPr lang="en-CA" sz="1600" b="1" dirty="0">
                <a:solidFill>
                  <a:srgbClr val="63A35C"/>
                </a:solidFill>
                <a:latin typeface="DM Sans" pitchFamily="2" charset="77"/>
              </a:rPr>
            </a:br>
            <a:r>
              <a:rPr lang="en-CA" sz="1600" dirty="0">
                <a:solidFill>
                  <a:srgbClr val="63A35C"/>
                </a:solidFill>
                <a:latin typeface="DM Sans" pitchFamily="2"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27214835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209</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8463855"/>
          </a:xfrm>
          <a:prstGeom prst="rect">
            <a:avLst/>
          </a:prstGeom>
          <a:noFill/>
        </p:spPr>
        <p:txBody>
          <a:bodyPr wrap="square" rtlCol="0">
            <a:spAutoFit/>
          </a:bodyPr>
          <a:lstStyle/>
          <a:p>
            <a:r>
              <a:rPr lang="en-CA" sz="1600" dirty="0">
                <a:solidFill>
                  <a:srgbClr val="63A35C"/>
                </a:solidFill>
              </a:rPr>
              <a:t>[</a:t>
            </a:r>
            <a:br>
              <a:rPr lang="en-CA" sz="1600" dirty="0">
                <a:solidFill>
                  <a:srgbClr val="63A35C"/>
                </a:solidFill>
              </a:rPr>
            </a:br>
            <a:r>
              <a:rPr lang="en-CA" sz="1600" dirty="0">
                <a:solidFill>
                  <a:srgbClr val="63A35C"/>
                </a:solidFill>
              </a:rPr>
              <a:t>  {</a:t>
            </a:r>
            <a:br>
              <a:rPr lang="en-CA" sz="1600" dirty="0">
                <a:solidFill>
                  <a:srgbClr val="63A35C"/>
                </a:solidFill>
              </a:rPr>
            </a:br>
            <a:r>
              <a:rPr lang="en-CA" sz="1600" dirty="0">
                <a:solidFill>
                  <a:srgbClr val="63A35C"/>
                </a:solidFill>
              </a:rPr>
              <a:t>    </a:t>
            </a:r>
            <a:r>
              <a:rPr lang="en-CA" sz="1600" dirty="0">
                <a:solidFill>
                  <a:srgbClr val="0086B3"/>
                </a:solidFill>
              </a:rPr>
              <a:t>"</a:t>
            </a:r>
            <a:r>
              <a:rPr lang="en-CA" sz="1600" dirty="0" err="1">
                <a:solidFill>
                  <a:srgbClr val="0086B3"/>
                </a:solidFill>
              </a:rPr>
              <a:t>review_id</a:t>
            </a:r>
            <a:r>
              <a:rPr lang="en-CA" sz="1600" dirty="0">
                <a:solidFill>
                  <a:srgbClr val="0086B3"/>
                </a:solidFill>
              </a:rPr>
              <a:t>"</a:t>
            </a:r>
            <a:r>
              <a:rPr lang="en-CA" sz="1600" dirty="0">
                <a:solidFill>
                  <a:srgbClr val="63A35C"/>
                </a:solidFill>
              </a:rPr>
              <a:t>: </a:t>
            </a:r>
            <a:r>
              <a:rPr lang="en-CA" sz="1600" dirty="0">
                <a:solidFill>
                  <a:srgbClr val="183691"/>
                </a:solidFill>
              </a:rPr>
              <a:t>"XQfwVwDr-v0ZS3_CbbE5Xw"</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a:t>
            </a:r>
            <a:r>
              <a:rPr lang="en-CA" sz="1600" dirty="0" err="1">
                <a:solidFill>
                  <a:srgbClr val="0086B3"/>
                </a:solidFill>
              </a:rPr>
              <a:t>user_id</a:t>
            </a:r>
            <a:r>
              <a:rPr lang="en-CA" sz="1600" dirty="0">
                <a:solidFill>
                  <a:srgbClr val="0086B3"/>
                </a:solidFill>
              </a:rPr>
              <a:t>"</a:t>
            </a:r>
            <a:r>
              <a:rPr lang="en-CA" sz="1600" dirty="0">
                <a:solidFill>
                  <a:srgbClr val="63A35C"/>
                </a:solidFill>
              </a:rPr>
              <a:t>: </a:t>
            </a:r>
            <a:r>
              <a:rPr lang="en-CA" sz="1600" dirty="0">
                <a:solidFill>
                  <a:srgbClr val="183691"/>
                </a:solidFill>
              </a:rPr>
              <a:t>"mh_-eMZ6K5RLWhZyISBhwA"</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a:t>
            </a:r>
            <a:r>
              <a:rPr lang="en-CA" sz="1600" dirty="0" err="1">
                <a:solidFill>
                  <a:srgbClr val="0086B3"/>
                </a:solidFill>
              </a:rPr>
              <a:t>business_id</a:t>
            </a:r>
            <a:r>
              <a:rPr lang="en-CA" sz="1600" dirty="0">
                <a:solidFill>
                  <a:srgbClr val="0086B3"/>
                </a:solidFill>
              </a:rPr>
              <a:t>"</a:t>
            </a:r>
            <a:r>
              <a:rPr lang="en-CA" sz="1600" dirty="0">
                <a:solidFill>
                  <a:srgbClr val="63A35C"/>
                </a:solidFill>
              </a:rPr>
              <a:t>: </a:t>
            </a:r>
            <a:r>
              <a:rPr lang="en-CA" sz="1600" dirty="0">
                <a:solidFill>
                  <a:srgbClr val="183691"/>
                </a:solidFill>
              </a:rPr>
              <a:t>"CF33F8-E6oudUQ46HnavjQ"</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"stars"</a:t>
            </a:r>
            <a:r>
              <a:rPr lang="en-CA" sz="1600" dirty="0">
                <a:solidFill>
                  <a:srgbClr val="63A35C"/>
                </a:solidFill>
              </a:rPr>
              <a:t>: </a:t>
            </a:r>
            <a:r>
              <a:rPr lang="en-CA" sz="1600" dirty="0">
                <a:solidFill>
                  <a:srgbClr val="0086B3"/>
                </a:solidFill>
              </a:rPr>
              <a:t>3.0</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"useful"</a:t>
            </a:r>
            <a:r>
              <a:rPr lang="en-CA" sz="1600" dirty="0">
                <a:solidFill>
                  <a:srgbClr val="63A35C"/>
                </a:solidFill>
              </a:rPr>
              <a:t>: </a:t>
            </a:r>
            <a:r>
              <a:rPr lang="en-CA" sz="1600" dirty="0">
                <a:solidFill>
                  <a:srgbClr val="0086B3"/>
                </a:solidFill>
              </a:rPr>
              <a:t>0</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"funny"</a:t>
            </a:r>
            <a:r>
              <a:rPr lang="en-CA" sz="1600" dirty="0">
                <a:solidFill>
                  <a:srgbClr val="63A35C"/>
                </a:solidFill>
              </a:rPr>
              <a:t>: </a:t>
            </a:r>
            <a:r>
              <a:rPr lang="en-CA" sz="1600" dirty="0">
                <a:solidFill>
                  <a:srgbClr val="0086B3"/>
                </a:solidFill>
              </a:rPr>
              <a:t>0</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"cool"</a:t>
            </a:r>
            <a:r>
              <a:rPr lang="en-CA" sz="1600" dirty="0">
                <a:solidFill>
                  <a:srgbClr val="63A35C"/>
                </a:solidFill>
              </a:rPr>
              <a:t>: </a:t>
            </a:r>
            <a:r>
              <a:rPr lang="en-CA" sz="1600" dirty="0">
                <a:solidFill>
                  <a:srgbClr val="0086B3"/>
                </a:solidFill>
              </a:rPr>
              <a:t>0</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"text"</a:t>
            </a:r>
            <a:r>
              <a:rPr lang="en-CA" sz="1600" dirty="0">
                <a:solidFill>
                  <a:srgbClr val="63A35C"/>
                </a:solidFill>
              </a:rPr>
              <a:t>: </a:t>
            </a:r>
            <a:r>
              <a:rPr lang="en-CA" sz="1600" dirty="0">
                <a:solidFill>
                  <a:srgbClr val="183691"/>
                </a:solidFill>
              </a:rPr>
              <a:t>"If you decide to eat here, just be aware it is going to take about 2 hours from beginning to end. We have tried it multiple times, because I want to like it! I have been to its other locations in NJ and never had a bad experience. \n\</a:t>
            </a:r>
            <a:r>
              <a:rPr lang="en-CA" sz="1600" dirty="0" err="1">
                <a:solidFill>
                  <a:srgbClr val="183691"/>
                </a:solidFill>
              </a:rPr>
              <a:t>nThe</a:t>
            </a:r>
            <a:r>
              <a:rPr lang="en-CA" sz="1600" dirty="0">
                <a:solidFill>
                  <a:srgbClr val="183691"/>
                </a:solidFill>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"date"</a:t>
            </a:r>
            <a:r>
              <a:rPr lang="en-CA" sz="1600" dirty="0">
                <a:solidFill>
                  <a:srgbClr val="63A35C"/>
                </a:solidFill>
              </a:rPr>
              <a:t>: </a:t>
            </a:r>
            <a:r>
              <a:rPr lang="en-CA" sz="1600" dirty="0">
                <a:solidFill>
                  <a:srgbClr val="183691"/>
                </a:solidFill>
              </a:rPr>
              <a:t>"2022-04-14 22:09:11"</a:t>
            </a:r>
            <a:br>
              <a:rPr lang="en-CA" sz="1600" dirty="0">
                <a:solidFill>
                  <a:srgbClr val="183691"/>
                </a:solidFill>
              </a:rPr>
            </a:br>
            <a:r>
              <a:rPr lang="en-CA" sz="1600" dirty="0">
                <a:solidFill>
                  <a:srgbClr val="183691"/>
                </a:solidFill>
              </a:rPr>
              <a:t>  </a:t>
            </a:r>
            <a:r>
              <a:rPr lang="en-CA" sz="1600" dirty="0">
                <a:solidFill>
                  <a:srgbClr val="63A35C"/>
                </a:solidFill>
              </a:rPr>
              <a:t>},</a:t>
            </a:r>
            <a:br>
              <a:rPr lang="en-CA" sz="1600" dirty="0">
                <a:solidFill>
                  <a:srgbClr val="63A35C"/>
                </a:solidFill>
              </a:rPr>
            </a:br>
            <a:r>
              <a:rPr lang="en-CA" sz="1600" dirty="0">
                <a:solidFill>
                  <a:srgbClr val="63A35C"/>
                </a:solidFill>
              </a:rPr>
              <a:t>  {</a:t>
            </a:r>
            <a:br>
              <a:rPr lang="en-CA" sz="1600" dirty="0">
                <a:solidFill>
                  <a:srgbClr val="63A35C"/>
                </a:solidFill>
              </a:rPr>
            </a:br>
            <a:r>
              <a:rPr lang="en-CA" sz="1600" dirty="0">
                <a:solidFill>
                  <a:srgbClr val="63A35C"/>
                </a:solidFill>
              </a:rPr>
              <a:t>    </a:t>
            </a:r>
            <a:r>
              <a:rPr lang="en-CA" sz="1600" dirty="0">
                <a:solidFill>
                  <a:srgbClr val="0086B3"/>
                </a:solidFill>
              </a:rPr>
              <a:t>"</a:t>
            </a:r>
            <a:r>
              <a:rPr lang="en-CA" sz="1600" dirty="0" err="1">
                <a:solidFill>
                  <a:srgbClr val="0086B3"/>
                </a:solidFill>
              </a:rPr>
              <a:t>review_id</a:t>
            </a:r>
            <a:r>
              <a:rPr lang="en-CA" sz="1600" dirty="0">
                <a:solidFill>
                  <a:srgbClr val="0086B3"/>
                </a:solidFill>
              </a:rPr>
              <a:t>"</a:t>
            </a:r>
            <a:r>
              <a:rPr lang="en-CA" sz="1600" dirty="0">
                <a:solidFill>
                  <a:srgbClr val="63A35C"/>
                </a:solidFill>
              </a:rPr>
              <a:t>: </a:t>
            </a:r>
            <a:r>
              <a:rPr lang="en-CA" sz="1600" dirty="0">
                <a:solidFill>
                  <a:srgbClr val="183691"/>
                </a:solidFill>
              </a:rPr>
              <a:t>"7ATYjTIgM3jUlt4UM3IypQ"</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a:t>
            </a:r>
            <a:r>
              <a:rPr lang="en-CA" sz="1600" dirty="0" err="1">
                <a:solidFill>
                  <a:srgbClr val="0086B3"/>
                </a:solidFill>
              </a:rPr>
              <a:t>user_id</a:t>
            </a:r>
            <a:r>
              <a:rPr lang="en-CA" sz="1600" dirty="0">
                <a:solidFill>
                  <a:srgbClr val="0086B3"/>
                </a:solidFill>
              </a:rPr>
              <a:t>"</a:t>
            </a:r>
            <a:r>
              <a:rPr lang="en-CA" sz="1600" dirty="0">
                <a:solidFill>
                  <a:srgbClr val="63A35C"/>
                </a:solidFill>
              </a:rPr>
              <a:t>: </a:t>
            </a:r>
            <a:r>
              <a:rPr lang="en-CA" sz="1600" dirty="0">
                <a:solidFill>
                  <a:srgbClr val="183691"/>
                </a:solidFill>
              </a:rPr>
              <a:t>"OyoGAe7OKpv6SyGZT5g77Q"</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a:t>
            </a:r>
            <a:r>
              <a:rPr lang="en-CA" sz="1600" dirty="0" err="1">
                <a:solidFill>
                  <a:srgbClr val="0086B3"/>
                </a:solidFill>
              </a:rPr>
              <a:t>business_id</a:t>
            </a:r>
            <a:r>
              <a:rPr lang="en-CA" sz="1600" dirty="0">
                <a:solidFill>
                  <a:srgbClr val="0086B3"/>
                </a:solidFill>
              </a:rPr>
              <a:t>"</a:t>
            </a:r>
            <a:r>
              <a:rPr lang="en-CA" sz="1600" dirty="0">
                <a:solidFill>
                  <a:srgbClr val="63A35C"/>
                </a:solidFill>
              </a:rPr>
              <a:t>: </a:t>
            </a:r>
            <a:r>
              <a:rPr lang="en-CA" sz="1600" dirty="0">
                <a:solidFill>
                  <a:srgbClr val="183691"/>
                </a:solidFill>
              </a:rPr>
              <a:t>"qkRM_2X51Yqxk3btlwAQIg"</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"stars"</a:t>
            </a:r>
            <a:r>
              <a:rPr lang="en-CA" sz="1600" dirty="0">
                <a:solidFill>
                  <a:srgbClr val="63A35C"/>
                </a:solidFill>
              </a:rPr>
              <a:t>: </a:t>
            </a:r>
            <a:r>
              <a:rPr lang="en-CA" sz="1600" dirty="0">
                <a:solidFill>
                  <a:srgbClr val="0086B3"/>
                </a:solidFill>
              </a:rPr>
              <a:t>5.0</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"useful"</a:t>
            </a:r>
            <a:r>
              <a:rPr lang="en-CA" sz="1600" dirty="0">
                <a:solidFill>
                  <a:srgbClr val="63A35C"/>
                </a:solidFill>
              </a:rPr>
              <a:t>: </a:t>
            </a:r>
            <a:r>
              <a:rPr lang="en-CA" sz="1600" dirty="0">
                <a:solidFill>
                  <a:srgbClr val="0086B3"/>
                </a:solidFill>
              </a:rPr>
              <a:t>1</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"funny"</a:t>
            </a:r>
            <a:r>
              <a:rPr lang="en-CA" sz="1600" dirty="0">
                <a:solidFill>
                  <a:srgbClr val="63A35C"/>
                </a:solidFill>
              </a:rPr>
              <a:t>: </a:t>
            </a:r>
            <a:r>
              <a:rPr lang="en-CA" sz="1600" dirty="0">
                <a:solidFill>
                  <a:srgbClr val="0086B3"/>
                </a:solidFill>
              </a:rPr>
              <a:t>0</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"cool"</a:t>
            </a:r>
            <a:r>
              <a:rPr lang="en-CA" sz="1600" dirty="0">
                <a:solidFill>
                  <a:srgbClr val="63A35C"/>
                </a:solidFill>
              </a:rPr>
              <a:t>: </a:t>
            </a:r>
            <a:r>
              <a:rPr lang="en-CA" sz="1600" dirty="0">
                <a:solidFill>
                  <a:srgbClr val="0086B3"/>
                </a:solidFill>
              </a:rPr>
              <a:t>1</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"text"</a:t>
            </a:r>
            <a:r>
              <a:rPr lang="en-CA" sz="1600" dirty="0">
                <a:solidFill>
                  <a:srgbClr val="63A35C"/>
                </a:solidFill>
              </a:rPr>
              <a:t>: </a:t>
            </a:r>
            <a:r>
              <a:rPr lang="en-CA" sz="1600" dirty="0">
                <a:solidFill>
                  <a:srgbClr val="183691"/>
                </a:solidFill>
              </a:rPr>
              <a:t>"</a:t>
            </a:r>
            <a:r>
              <a:rPr lang="en-CA" sz="1600" dirty="0" err="1">
                <a:solidFill>
                  <a:srgbClr val="183691"/>
                </a:solidFill>
              </a:rPr>
              <a:t>Ive</a:t>
            </a:r>
            <a:r>
              <a:rPr lang="en-CA" sz="1600" dirty="0">
                <a:solidFill>
                  <a:srgbClr val="183691"/>
                </a:solidFill>
              </a:rPr>
              <a:t> taken a lot of spin classes over the years, and nothing compares to the classes at Body Cycle. From the nice, clean space and amazing bikes, to the welcoming and motivating instructors, every class is a top notch work out.\n\</a:t>
            </a:r>
            <a:r>
              <a:rPr lang="en-CA" sz="1600" dirty="0" err="1">
                <a:solidFill>
                  <a:srgbClr val="183691"/>
                </a:solidFill>
              </a:rPr>
              <a:t>nFor</a:t>
            </a:r>
            <a:r>
              <a:rPr lang="en-CA" sz="1600" dirty="0">
                <a:solidFill>
                  <a:srgbClr val="183691"/>
                </a:solidFill>
              </a:rPr>
              <a:t> anyone who struggles to fit workouts in, the online scheduling system makes it easy to plan ahead (and </a:t>
            </a:r>
            <a:r>
              <a:rPr lang="en-CA" sz="1600" dirty="0" err="1">
                <a:solidFill>
                  <a:srgbClr val="183691"/>
                </a:solidFill>
              </a:rPr>
              <a:t>theres</a:t>
            </a:r>
            <a:r>
              <a:rPr lang="en-CA" sz="1600" dirty="0">
                <a:solidFill>
                  <a:srgbClr val="183691"/>
                </a:solidFill>
              </a:rPr>
              <a:t> no need to line up way in advanced like many gyms make you do).\n\</a:t>
            </a:r>
            <a:r>
              <a:rPr lang="en-CA" sz="1600" dirty="0" err="1">
                <a:solidFill>
                  <a:srgbClr val="183691"/>
                </a:solidFill>
              </a:rPr>
              <a:t>nThere</a:t>
            </a:r>
            <a:r>
              <a:rPr lang="en-CA" sz="1600" dirty="0">
                <a:solidFill>
                  <a:srgbClr val="183691"/>
                </a:solidFill>
              </a:rPr>
              <a:t> is no way I can write this review without giving Russell, the owner of Body Cycle, a shout out. </a:t>
            </a:r>
            <a:r>
              <a:rPr lang="en-CA" sz="1600" dirty="0" err="1">
                <a:solidFill>
                  <a:srgbClr val="183691"/>
                </a:solidFill>
              </a:rPr>
              <a:t>Russells</a:t>
            </a:r>
            <a:r>
              <a:rPr lang="en-CA" sz="1600" dirty="0">
                <a:solidFill>
                  <a:srgbClr val="183691"/>
                </a:solidFill>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600" dirty="0" err="1">
                <a:solidFill>
                  <a:srgbClr val="183691"/>
                </a:solidFill>
              </a:rPr>
              <a:t>hes</a:t>
            </a:r>
            <a:r>
              <a:rPr lang="en-CA" sz="1600" dirty="0">
                <a:solidFill>
                  <a:srgbClr val="183691"/>
                </a:solidFill>
              </a:rPr>
              <a:t> kicking your butt in class!"</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"date"</a:t>
            </a:r>
            <a:r>
              <a:rPr lang="en-CA" sz="1600" dirty="0">
                <a:solidFill>
                  <a:srgbClr val="63A35C"/>
                </a:solidFill>
              </a:rPr>
              <a:t>: </a:t>
            </a:r>
            <a:r>
              <a:rPr lang="en-CA" sz="1600" dirty="0">
                <a:solidFill>
                  <a:srgbClr val="183691"/>
                </a:solidFill>
              </a:rPr>
              <a:t>"2012-01-03 15:28:18"</a:t>
            </a:r>
            <a:br>
              <a:rPr lang="en-CA" sz="1600" dirty="0">
                <a:solidFill>
                  <a:srgbClr val="183691"/>
                </a:solidFill>
              </a:rPr>
            </a:br>
            <a:r>
              <a:rPr lang="en-CA" sz="1600" dirty="0">
                <a:solidFill>
                  <a:srgbClr val="183691"/>
                </a:solidFill>
              </a:rPr>
              <a:t>  </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38594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215037100"/>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1" dirty="0" err="1">
                          <a:solidFill>
                            <a:schemeClr val="tx2"/>
                          </a:solidFill>
                        </a:rPr>
                        <a:t>business_id</a:t>
                      </a:r>
                      <a:endParaRPr sz="1600" b="1" dirty="0">
                        <a:solidFill>
                          <a:schemeClr val="tx2"/>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1" dirty="0" err="1">
                          <a:solidFill>
                            <a:schemeClr val="bg1"/>
                          </a:solidFill>
                        </a:rPr>
                        <a:t>business_name</a:t>
                      </a:r>
                      <a:endParaRPr sz="1600" b="1" dirty="0">
                        <a:solidFill>
                          <a:schemeClr val="bg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1" dirty="0" err="1">
                          <a:solidFill>
                            <a:schemeClr val="bg1"/>
                          </a:solidFill>
                        </a:rPr>
                        <a:t>review_count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checkin_count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tip_count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dirty="0" err="1">
                          <a:solidFill>
                            <a:schemeClr val="bg1"/>
                          </a:solidFill>
                        </a:rPr>
                        <a:t>interaction_count</a:t>
                      </a:r>
                      <a:endParaRPr sz="1600" b="1" dirty="0">
                        <a:solidFill>
                          <a:schemeClr val="bg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1" dirty="0">
                          <a:solidFill>
                            <a:schemeClr val="bg1"/>
                          </a:solidFill>
                        </a:rPr>
                        <a:t>date</a:t>
                      </a:r>
                      <a:endParaRPr sz="1600" b="1" dirty="0">
                        <a:solidFill>
                          <a:schemeClr val="bg1"/>
                        </a:solidFill>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dirty="0">
                          <a:solidFill>
                            <a:schemeClr val="dk1"/>
                          </a:solidFill>
                        </a:rPr>
                        <a:t>bBDDEgkFA1Otx9Lfe7BZ</a:t>
                      </a:r>
                      <a:endParaRPr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Sonic Drive-In</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4</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Tsevi's Pub And Grill</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2</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1</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dirty="0">
                          <a:solidFill>
                            <a:schemeClr val="dk1"/>
                          </a:solidFill>
                        </a:rPr>
                        <a:t>n_0UpQx1hsNbnPUSlodU</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Famous Footwear</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dirty="0">
                          <a:solidFill>
                            <a:schemeClr val="dk1"/>
                          </a:solidFill>
                        </a:rPr>
                        <a:t>mWMc6_wTdE0EUBKIGX</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a:solidFill>
                            <a:schemeClr val="dk1"/>
                          </a:solidFill>
                        </a:rPr>
                        <a:t>Perkiomen Valley Brewery</a:t>
                      </a:r>
                      <a:endParaRPr sz="10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3</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1</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5</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dirty="0">
                          <a:solidFill>
                            <a:schemeClr val="dk1"/>
                          </a:solidFill>
                        </a:rPr>
                        <a:t>MTSW4McQd7CbVtyjqoe</a:t>
                      </a:r>
                      <a:endParaRPr sz="800" dirty="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dirty="0">
                          <a:solidFill>
                            <a:schemeClr val="dk1"/>
                          </a:solidFill>
                        </a:rPr>
                        <a:t>St </a:t>
                      </a:r>
                      <a:r>
                        <a:rPr lang="en" sz="1000" dirty="0" err="1">
                          <a:solidFill>
                            <a:schemeClr val="dk1"/>
                          </a:solidFill>
                        </a:rPr>
                        <a:t>Honore</a:t>
                      </a:r>
                      <a:r>
                        <a:rPr lang="en" sz="1000" dirty="0">
                          <a:solidFill>
                            <a:schemeClr val="dk1"/>
                          </a:solidFill>
                        </a:rPr>
                        <a:t> Pastries</a:t>
                      </a:r>
                      <a:endParaRPr sz="1000" dirty="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solidFill>
                            <a:schemeClr val="dk1"/>
                          </a:solidFill>
                        </a:rPr>
                        <a:t>0</a:t>
                      </a:r>
                      <a:endParaRPr sz="1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dirty="0">
                          <a:solidFill>
                            <a:schemeClr val="dk1"/>
                          </a:solidFill>
                        </a:rPr>
                        <a:t>0</a:t>
                      </a:r>
                      <a:endParaRPr sz="1200" dirty="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dirty="0">
                          <a:solidFill>
                            <a:schemeClr val="dk1"/>
                          </a:solidFill>
                        </a:rPr>
                        <a:t>2022-06-28</a:t>
                      </a:r>
                      <a:endParaRPr sz="800" dirty="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210</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293209"/>
          </a:xfrm>
          <a:prstGeom prst="rect">
            <a:avLst/>
          </a:prstGeom>
          <a:noFill/>
        </p:spPr>
        <p:txBody>
          <a:bodyPr wrap="square" rtlCol="0">
            <a:spAutoFit/>
          </a:bodyPr>
          <a:lstStyle/>
          <a:p>
            <a:r>
              <a:rPr lang="en-CA" sz="1600" dirty="0">
                <a:solidFill>
                  <a:srgbClr val="63A35C"/>
                </a:solidFill>
              </a:rPr>
              <a:t>[</a:t>
            </a:r>
            <a:br>
              <a:rPr lang="en-CA" sz="1600" dirty="0">
                <a:solidFill>
                  <a:srgbClr val="63A35C"/>
                </a:solidFill>
              </a:rPr>
            </a:br>
            <a:r>
              <a:rPr lang="en-CA" sz="1600" dirty="0">
                <a:solidFill>
                  <a:srgbClr val="63A35C"/>
                </a:solidFill>
              </a:rPr>
              <a:t>  {</a:t>
            </a:r>
            <a:br>
              <a:rPr lang="en-CA" sz="1600" dirty="0">
                <a:solidFill>
                  <a:srgbClr val="63A35C"/>
                </a:solidFill>
              </a:rPr>
            </a:br>
            <a:r>
              <a:rPr lang="en-CA" sz="1600" dirty="0">
                <a:solidFill>
                  <a:srgbClr val="63A35C"/>
                </a:solidFill>
              </a:rPr>
              <a:t>    </a:t>
            </a:r>
            <a:r>
              <a:rPr lang="en-CA" sz="1600" dirty="0">
                <a:solidFill>
                  <a:srgbClr val="0086B3"/>
                </a:solidFill>
              </a:rPr>
              <a:t>"</a:t>
            </a:r>
            <a:r>
              <a:rPr lang="en-CA" sz="1600" dirty="0" err="1">
                <a:solidFill>
                  <a:srgbClr val="0086B3"/>
                </a:solidFill>
              </a:rPr>
              <a:t>review_id</a:t>
            </a:r>
            <a:r>
              <a:rPr lang="en-CA" sz="1600" dirty="0">
                <a:solidFill>
                  <a:srgbClr val="0086B3"/>
                </a:solidFill>
              </a:rPr>
              <a:t>"</a:t>
            </a:r>
            <a:r>
              <a:rPr lang="en-CA" sz="1600" dirty="0">
                <a:solidFill>
                  <a:srgbClr val="63A35C"/>
                </a:solidFill>
              </a:rPr>
              <a:t>: </a:t>
            </a:r>
            <a:r>
              <a:rPr lang="en-CA" sz="1600" dirty="0">
                <a:solidFill>
                  <a:srgbClr val="183691"/>
                </a:solidFill>
              </a:rPr>
              <a:t>""</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a:t>
            </a:r>
            <a:r>
              <a:rPr lang="en-CA" sz="1600" dirty="0" err="1">
                <a:solidFill>
                  <a:srgbClr val="0086B3"/>
                </a:solidFill>
              </a:rPr>
              <a:t>user_id</a:t>
            </a:r>
            <a:r>
              <a:rPr lang="en-CA" sz="1600" dirty="0">
                <a:solidFill>
                  <a:srgbClr val="0086B3"/>
                </a:solidFill>
              </a:rPr>
              <a:t>"</a:t>
            </a:r>
            <a:r>
              <a:rPr lang="en-CA" sz="1600" dirty="0">
                <a:solidFill>
                  <a:srgbClr val="63A35C"/>
                </a:solidFill>
              </a:rPr>
              <a:t>: </a:t>
            </a:r>
            <a:r>
              <a:rPr lang="en-CA" sz="1600" dirty="0">
                <a:solidFill>
                  <a:srgbClr val="183691"/>
                </a:solidFill>
              </a:rPr>
              <a:t>""</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a:t>
            </a:r>
            <a:r>
              <a:rPr lang="en-CA" sz="1600" dirty="0" err="1">
                <a:solidFill>
                  <a:srgbClr val="0086B3"/>
                </a:solidFill>
              </a:rPr>
              <a:t>business_id</a:t>
            </a:r>
            <a:r>
              <a:rPr lang="en-CA" sz="1600" dirty="0">
                <a:solidFill>
                  <a:srgbClr val="0086B3"/>
                </a:solidFill>
              </a:rPr>
              <a:t>"</a:t>
            </a:r>
            <a:r>
              <a:rPr lang="en-CA" sz="1600" dirty="0">
                <a:solidFill>
                  <a:srgbClr val="63A35C"/>
                </a:solidFill>
              </a:rPr>
              <a:t>: </a:t>
            </a:r>
            <a:r>
              <a:rPr lang="en-CA" sz="1600" dirty="0">
                <a:solidFill>
                  <a:srgbClr val="183691"/>
                </a:solidFill>
              </a:rPr>
              <a:t>""</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"stars"</a:t>
            </a:r>
            <a:r>
              <a:rPr lang="en-CA" sz="1600" dirty="0">
                <a:solidFill>
                  <a:srgbClr val="63A35C"/>
                </a:solidFill>
              </a:rPr>
              <a:t>: </a:t>
            </a:r>
            <a:r>
              <a:rPr lang="en-CA" sz="1600" dirty="0">
                <a:solidFill>
                  <a:srgbClr val="0086B3"/>
                </a:solidFill>
              </a:rPr>
              <a:t>0</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"useful"</a:t>
            </a:r>
            <a:r>
              <a:rPr lang="en-CA" sz="1600" dirty="0">
                <a:solidFill>
                  <a:srgbClr val="63A35C"/>
                </a:solidFill>
              </a:rPr>
              <a:t>: </a:t>
            </a:r>
            <a:r>
              <a:rPr lang="en-CA" sz="1600" dirty="0">
                <a:solidFill>
                  <a:srgbClr val="0086B3"/>
                </a:solidFill>
              </a:rPr>
              <a:t>0</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"funny"</a:t>
            </a:r>
            <a:r>
              <a:rPr lang="en-CA" sz="1600" dirty="0">
                <a:solidFill>
                  <a:srgbClr val="63A35C"/>
                </a:solidFill>
              </a:rPr>
              <a:t>: </a:t>
            </a:r>
            <a:r>
              <a:rPr lang="en-CA" sz="1600" dirty="0">
                <a:solidFill>
                  <a:srgbClr val="0086B3"/>
                </a:solidFill>
              </a:rPr>
              <a:t>0</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"cool"</a:t>
            </a:r>
            <a:r>
              <a:rPr lang="en-CA" sz="1600" dirty="0">
                <a:solidFill>
                  <a:srgbClr val="63A35C"/>
                </a:solidFill>
              </a:rPr>
              <a:t>: </a:t>
            </a:r>
            <a:r>
              <a:rPr lang="en-CA" sz="1600" dirty="0">
                <a:solidFill>
                  <a:srgbClr val="0086B3"/>
                </a:solidFill>
              </a:rPr>
              <a:t>0</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"text"</a:t>
            </a:r>
            <a:r>
              <a:rPr lang="en-CA" sz="1600" dirty="0">
                <a:solidFill>
                  <a:srgbClr val="63A35C"/>
                </a:solidFill>
              </a:rPr>
              <a:t>: </a:t>
            </a:r>
            <a:r>
              <a:rPr lang="en-CA" sz="1600" dirty="0">
                <a:solidFill>
                  <a:srgbClr val="183691"/>
                </a:solidFill>
              </a:rPr>
              <a:t>""</a:t>
            </a:r>
            <a:r>
              <a:rPr lang="en-CA" sz="1600" dirty="0">
                <a:solidFill>
                  <a:srgbClr val="63A35C"/>
                </a:solidFill>
              </a:rPr>
              <a:t>,</a:t>
            </a:r>
            <a:br>
              <a:rPr lang="en-CA" sz="1600" dirty="0">
                <a:solidFill>
                  <a:srgbClr val="63A35C"/>
                </a:solidFill>
              </a:rPr>
            </a:br>
            <a:r>
              <a:rPr lang="en-CA" sz="1600" dirty="0">
                <a:solidFill>
                  <a:srgbClr val="63A35C"/>
                </a:solidFill>
              </a:rPr>
              <a:t>    </a:t>
            </a:r>
            <a:r>
              <a:rPr lang="en-CA" sz="1600" dirty="0">
                <a:solidFill>
                  <a:srgbClr val="0086B3"/>
                </a:solidFill>
              </a:rPr>
              <a:t>"date"</a:t>
            </a:r>
            <a:r>
              <a:rPr lang="en-CA" sz="1600" dirty="0">
                <a:solidFill>
                  <a:srgbClr val="63A35C"/>
                </a:solidFill>
              </a:rPr>
              <a:t>: </a:t>
            </a:r>
            <a:r>
              <a:rPr lang="en-CA" sz="1600" dirty="0">
                <a:solidFill>
                  <a:srgbClr val="183691"/>
                </a:solidFill>
              </a:rPr>
              <a:t>""</a:t>
            </a:r>
            <a:br>
              <a:rPr lang="en-CA" sz="1600" dirty="0">
                <a:solidFill>
                  <a:srgbClr val="183691"/>
                </a:solidFill>
              </a:rPr>
            </a:br>
            <a:r>
              <a:rPr lang="en-CA" sz="1600" dirty="0">
                <a:solidFill>
                  <a:srgbClr val="183691"/>
                </a:solidFill>
              </a:rPr>
              <a:t>  </a:t>
            </a:r>
            <a:r>
              <a:rPr lang="en-CA" sz="1600" dirty="0">
                <a:solidFill>
                  <a:srgbClr val="63A35C"/>
                </a:solidFill>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23483153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211</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838580" y="726870"/>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293209"/>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93EC9EC2-9C3E-4484-5ED4-E6B56F6F9B3B}"/>
              </a:ext>
            </a:extLst>
          </p:cNvPr>
          <p:cNvSpPr/>
          <p:nvPr/>
        </p:nvSpPr>
        <p:spPr>
          <a:xfrm>
            <a:off x="6335014" y="1260071"/>
            <a:ext cx="6666016" cy="2031325"/>
          </a:xfrm>
          <a:prstGeom prst="rect">
            <a:avLst/>
          </a:prstGeom>
        </p:spPr>
        <p:txBody>
          <a:bodyPr wrap="square">
            <a:spAutoFit/>
          </a:bodyPr>
          <a:lstStyle/>
          <a:p>
            <a:r>
              <a:rPr lang="en-CA" dirty="0">
                <a:solidFill>
                  <a:srgbClr val="A71D5D"/>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r>
              <a:rPr lang="en-CA" dirty="0">
                <a:solidFill>
                  <a:schemeClr val="bg1">
                    <a:lumMod val="75000"/>
                  </a:schemeClr>
                </a:solidFill>
                <a:latin typeface="DM Mono" panose="020B0509040201040103" pitchFamily="49" charset="77"/>
              </a:rPr>
              <a:t> = (</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endParaRPr lang="en-CA" dirty="0">
              <a:solidFill>
                <a:schemeClr val="bg1">
                  <a:lumMod val="75000"/>
                </a:schemeClr>
              </a:solidFill>
              <a:latin typeface="DM Mono" panose="020B0509040201040103" pitchFamily="49" charset="77"/>
            </a:endParaRPr>
          </a:p>
          <a:p>
            <a:r>
              <a:rPr lang="en-CA" dirty="0">
                <a:solidFill>
                  <a:schemeClr val="bg1">
                    <a:lumMod val="75000"/>
                  </a:schemeClr>
                </a:solidFill>
                <a:latin typeface="DM Mono" panose="020B0509040201040103" pitchFamily="49" charset="77"/>
              </a:rPr>
              <a:t>      .join(</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checkin_df</a:t>
            </a:r>
            <a:r>
              <a:rPr lang="en-CA" dirty="0">
                <a:solidFill>
                  <a:schemeClr val="bg1">
                    <a:lumMod val="75000"/>
                  </a:schemeClr>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chemeClr val="bg1">
                    <a:lumMod val="75000"/>
                  </a:schemeClr>
                </a:solidFill>
                <a:latin typeface="DM Mono" panose="020B0509040201040103" pitchFamily="49" charset="77"/>
              </a:rPr>
              <a:t>        how="</a:t>
            </a:r>
            <a:r>
              <a:rPr lang="en-CA" dirty="0" err="1">
                <a:solidFill>
                  <a:schemeClr val="bg1">
                    <a:lumMod val="75000"/>
                  </a:schemeClr>
                </a:solidFill>
                <a:latin typeface="DM Mono" panose="020B0509040201040103" pitchFamily="49" charset="77"/>
              </a:rPr>
              <a:t>left_anti</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.select(</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mobile_reviews_df.columns</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a:t>
            </a:r>
            <a:endParaRPr lang="en-US"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40500082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212</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838580" y="726870"/>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81588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93EC9EC2-9C3E-4484-5ED4-E6B56F6F9B3B}"/>
              </a:ext>
            </a:extLst>
          </p:cNvPr>
          <p:cNvSpPr/>
          <p:nvPr/>
        </p:nvSpPr>
        <p:spPr>
          <a:xfrm>
            <a:off x="6335014" y="1260071"/>
            <a:ext cx="6666016" cy="2031325"/>
          </a:xfrm>
          <a:prstGeom prst="rect">
            <a:avLst/>
          </a:prstGeom>
        </p:spPr>
        <p:txBody>
          <a:bodyPr wrap="square">
            <a:spAutoFit/>
          </a:bodyPr>
          <a:lstStyle/>
          <a:p>
            <a:r>
              <a:rPr lang="en-CA" dirty="0">
                <a:solidFill>
                  <a:srgbClr val="A71D5D"/>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r>
              <a:rPr lang="en-CA" dirty="0">
                <a:solidFill>
                  <a:schemeClr val="bg1">
                    <a:lumMod val="75000"/>
                  </a:schemeClr>
                </a:solidFill>
                <a:latin typeface="DM Mono" panose="020B0509040201040103" pitchFamily="49" charset="77"/>
              </a:rPr>
              <a:t> = (</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endParaRPr lang="en-CA" dirty="0">
              <a:solidFill>
                <a:schemeClr val="bg1">
                  <a:lumMod val="75000"/>
                </a:schemeClr>
              </a:solidFill>
              <a:latin typeface="DM Mono" panose="020B0509040201040103" pitchFamily="49" charset="77"/>
            </a:endParaRPr>
          </a:p>
          <a:p>
            <a:r>
              <a:rPr lang="en-CA" dirty="0">
                <a:solidFill>
                  <a:schemeClr val="bg1">
                    <a:lumMod val="75000"/>
                  </a:schemeClr>
                </a:solidFill>
                <a:latin typeface="DM Mono" panose="020B0509040201040103" pitchFamily="49" charset="77"/>
              </a:rPr>
              <a:t>      .join(</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checkin_df</a:t>
            </a:r>
            <a:r>
              <a:rPr lang="en-CA" dirty="0">
                <a:solidFill>
                  <a:schemeClr val="bg1">
                    <a:lumMod val="75000"/>
                  </a:schemeClr>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chemeClr val="bg1">
                    <a:lumMod val="75000"/>
                  </a:schemeClr>
                </a:solidFill>
                <a:latin typeface="DM Mono" panose="020B0509040201040103" pitchFamily="49" charset="77"/>
              </a:rPr>
              <a:t>        how="</a:t>
            </a:r>
            <a:r>
              <a:rPr lang="en-CA" dirty="0" err="1">
                <a:solidFill>
                  <a:schemeClr val="bg1">
                    <a:lumMod val="75000"/>
                  </a:schemeClr>
                </a:solidFill>
                <a:latin typeface="DM Mono" panose="020B0509040201040103" pitchFamily="49" charset="77"/>
              </a:rPr>
              <a:t>left_anti</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.select(</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mobile_reviews_df.columns</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a:t>
            </a:r>
            <a:endParaRPr lang="en-US"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14324057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329320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8" y="5343387"/>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
        <p:nvSpPr>
          <p:cNvPr id="11" name="!!act">
            <a:extLst>
              <a:ext uri="{FF2B5EF4-FFF2-40B4-BE49-F238E27FC236}">
                <a16:creationId xmlns:a16="http://schemas.microsoft.com/office/drawing/2014/main" id="{AA7B5818-4923-B356-622D-BD8FCA8BDF7C}"/>
              </a:ext>
            </a:extLst>
          </p:cNvPr>
          <p:cNvSpPr txBox="1"/>
          <p:nvPr/>
        </p:nvSpPr>
        <p:spPr>
          <a:xfrm>
            <a:off x="784870" y="4003976"/>
            <a:ext cx="10876698" cy="1323439"/>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br>
              <a:rPr lang="en-CA" sz="1600" b="1" dirty="0">
                <a:solidFill>
                  <a:srgbClr val="63A35C"/>
                </a:solidFill>
                <a:latin typeface="DM Sans" pitchFamily="2" charset="77"/>
              </a:rPr>
            </a:br>
            <a:r>
              <a:rPr lang="en-CA" sz="1600" dirty="0">
                <a:solidFill>
                  <a:srgbClr val="63A35C"/>
                </a:solidFill>
                <a:latin typeface="DM Sans" pitchFamily="2"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2674482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39796050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5291121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753095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44904600"/>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"XQfwVwDr-v0ZS3_CbbE5Xw"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600" dirty="0" err="1">
                <a:solidFill>
                  <a:srgbClr val="183691"/>
                </a:solidFill>
                <a:latin typeface="DM Mono" panose="020B0509040201040103" pitchFamily="49" charset="77"/>
              </a:rPr>
              <a:t>nThe</a:t>
            </a:r>
            <a:r>
              <a:rPr lang="en-CA" sz="160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"2018-07-07 22:09:11"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"7ATYjTIgM3jUlt4UM3IypQ"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Ive</a:t>
            </a:r>
            <a:r>
              <a:rPr lang="en-CA" sz="160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600" dirty="0" err="1">
                <a:solidFill>
                  <a:srgbClr val="183691"/>
                </a:solidFill>
                <a:latin typeface="DM Mono" panose="020B0509040201040103" pitchFamily="49" charset="77"/>
              </a:rPr>
              <a:t>nFor</a:t>
            </a:r>
            <a:r>
              <a:rPr lang="en-CA" sz="1600" dirty="0">
                <a:solidFill>
                  <a:srgbClr val="183691"/>
                </a:solidFill>
                <a:latin typeface="DM Mono" panose="020B0509040201040103" pitchFamily="49" charset="77"/>
              </a:rPr>
              <a:t> anyone who struggles to fit workouts in, the online scheduling system makes it easy to plan ahead (and </a:t>
            </a:r>
            <a:r>
              <a:rPr lang="en-CA" sz="1600" dirty="0" err="1">
                <a:solidFill>
                  <a:srgbClr val="183691"/>
                </a:solidFill>
                <a:latin typeface="DM Mono" panose="020B0509040201040103" pitchFamily="49" charset="77"/>
              </a:rPr>
              <a:t>theres</a:t>
            </a:r>
            <a:r>
              <a:rPr lang="en-CA" sz="1600" dirty="0">
                <a:solidFill>
                  <a:srgbClr val="183691"/>
                </a:solidFill>
                <a:latin typeface="DM Mono" panose="020B0509040201040103" pitchFamily="49" charset="77"/>
              </a:rPr>
              <a:t> no need to line up way in advanced like many gyms make you do).\n\</a:t>
            </a:r>
            <a:r>
              <a:rPr lang="en-CA" sz="1600" dirty="0" err="1">
                <a:solidFill>
                  <a:srgbClr val="183691"/>
                </a:solidFill>
                <a:latin typeface="DM Mono" panose="020B0509040201040103" pitchFamily="49" charset="77"/>
              </a:rPr>
              <a:t>nThere</a:t>
            </a:r>
            <a:r>
              <a:rPr lang="en-CA" sz="1600" dirty="0">
                <a:solidFill>
                  <a:srgbClr val="183691"/>
                </a:solidFill>
                <a:latin typeface="DM Mono" panose="020B0509040201040103" pitchFamily="49" charset="77"/>
              </a:rPr>
              <a:t> is no way I can write this review without giving Russell, the owner of Body Cycle, a shout out. </a:t>
            </a:r>
            <a:r>
              <a:rPr lang="en-CA" sz="1600" dirty="0" err="1">
                <a:solidFill>
                  <a:srgbClr val="183691"/>
                </a:solidFill>
                <a:latin typeface="DM Mono" panose="020B0509040201040103" pitchFamily="49" charset="77"/>
              </a:rPr>
              <a:t>Russells</a:t>
            </a:r>
            <a:r>
              <a:rPr lang="en-CA" sz="160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600" dirty="0" err="1">
                <a:solidFill>
                  <a:srgbClr val="183691"/>
                </a:solidFill>
                <a:latin typeface="DM Mono" panose="020B0509040201040103" pitchFamily="49" charset="77"/>
              </a:rPr>
              <a:t>hes</a:t>
            </a:r>
            <a:r>
              <a:rPr lang="en-CA" sz="1600" dirty="0">
                <a:solidFill>
                  <a:srgbClr val="183691"/>
                </a:solidFill>
                <a:latin typeface="DM Mono" panose="020B0509040201040103" pitchFamily="49" charset="77"/>
              </a:rPr>
              <a:t> kicking your butt in class!"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13:18:32"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"YjUWPpI6HXG530lwP-fb2A"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16:23:50"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"kxX2SOes4o-D3ZQBkiMRfA"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"Wow!  Yummy, different,  delicious.   Our favorite is the lamb curry and korma.  With 10 different kinds of naan!!!  </a:t>
            </a:r>
            <a:r>
              <a:rPr lang="en-CA" sz="1600" dirty="0" err="1">
                <a:solidFill>
                  <a:srgbClr val="183691"/>
                </a:solidFill>
                <a:latin typeface="DM Mono" panose="020B0509040201040103" pitchFamily="49" charset="77"/>
              </a:rPr>
              <a:t>Dont</a:t>
            </a:r>
            <a:r>
              <a:rPr lang="en-CA" sz="1600" dirty="0">
                <a:solidFill>
                  <a:srgbClr val="183691"/>
                </a:solidFill>
                <a:latin typeface="DM Mono" panose="020B0509040201040103" pitchFamily="49" charset="77"/>
              </a:rPr>
              <a:t> let the outside deter you (because we almost changed our minds)...go in and try something new!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be glad you did!"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"2021-01-04 00:01:03"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"e4Vwtrqf-wpJfwesgvdgxQ"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"bcjbaE6dDog4jkNY91ncLQ"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600" dirty="0" err="1">
                <a:solidFill>
                  <a:srgbClr val="183691"/>
                </a:solidFill>
                <a:latin typeface="DM Mono" panose="020B0509040201040103" pitchFamily="49" charset="77"/>
              </a:rPr>
              <a:t>esp</a:t>
            </a:r>
            <a:r>
              <a:rPr lang="en-CA" sz="1600" dirty="0">
                <a:solidFill>
                  <a:srgbClr val="183691"/>
                </a:solidFill>
                <a:latin typeface="DM Mono" panose="020B0509040201040103" pitchFamily="49" charset="77"/>
              </a:rPr>
              <a:t> after eating too many curds! Had the onion, gruyere, tomato sandwich. </a:t>
            </a:r>
            <a:r>
              <a:rPr lang="en-CA" sz="1600" dirty="0" err="1">
                <a:solidFill>
                  <a:srgbClr val="183691"/>
                </a:solidFill>
                <a:latin typeface="DM Mono" panose="020B0509040201040103" pitchFamily="49" charset="77"/>
              </a:rPr>
              <a:t>Wasnt</a:t>
            </a:r>
            <a:r>
              <a:rPr lang="en-CA" sz="160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"2017-01-14 20:54:15"</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"kxX2SOes4o-D3ZQBkiMRfA"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"Wow!  Yummy, different,  delicious.   Our favorite is the lamb curry and korma.  With 10 different kinds of naan!!!  </a:t>
            </a:r>
            <a:r>
              <a:rPr lang="en-CA" sz="1600" dirty="0" err="1">
                <a:solidFill>
                  <a:srgbClr val="183691"/>
                </a:solidFill>
                <a:latin typeface="DM Mono" panose="020B0509040201040103" pitchFamily="49" charset="77"/>
              </a:rPr>
              <a:t>Dont</a:t>
            </a:r>
            <a:r>
              <a:rPr lang="en-CA" sz="1600" dirty="0">
                <a:solidFill>
                  <a:srgbClr val="183691"/>
                </a:solidFill>
                <a:latin typeface="DM Mono" panose="020B0509040201040103" pitchFamily="49" charset="77"/>
              </a:rPr>
              <a:t> let the outside deter you (because we almost changed our minds)...go in and try something new!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be glad you did!"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00:01:03"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"r3zeYsv1XFBRA4dJpL78cw"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"Loved this tour! I grabbed a </a:t>
            </a:r>
            <a:r>
              <a:rPr lang="en-CA" sz="1600" dirty="0" err="1">
                <a:solidFill>
                  <a:srgbClr val="183691"/>
                </a:solidFill>
                <a:latin typeface="DM Mono" panose="020B0509040201040103" pitchFamily="49" charset="77"/>
              </a:rPr>
              <a:t>groupon</a:t>
            </a:r>
            <a:r>
              <a:rPr lang="en-CA" sz="1600" dirty="0">
                <a:solidFill>
                  <a:srgbClr val="183691"/>
                </a:solidFill>
                <a:latin typeface="DM Mono" panose="020B0509040201040103" pitchFamily="49" charset="77"/>
              </a:rPr>
              <a:t> and the price was great. It was the perfect way to explore New Orleans for someone </a:t>
            </a:r>
            <a:r>
              <a:rPr lang="en-CA" sz="1600" dirty="0" err="1">
                <a:solidFill>
                  <a:srgbClr val="183691"/>
                </a:solidFill>
                <a:latin typeface="DM Mono" panose="020B0509040201040103" pitchFamily="49" charset="77"/>
              </a:rPr>
              <a:t>whod</a:t>
            </a:r>
            <a:r>
              <a:rPr lang="en-CA" sz="1600" dirty="0">
                <a:solidFill>
                  <a:srgbClr val="183691"/>
                </a:solidFill>
                <a:latin typeface="DM Mono" panose="020B0509040201040103" pitchFamily="49" charset="77"/>
              </a:rPr>
              <a:t> never been there before and </a:t>
            </a:r>
            <a:r>
              <a:rPr lang="en-CA" sz="1600" dirty="0" err="1">
                <a:solidFill>
                  <a:srgbClr val="183691"/>
                </a:solidFill>
                <a:latin typeface="DM Mono" panose="020B0509040201040103" pitchFamily="49" charset="77"/>
              </a:rPr>
              <a:t>didnt</a:t>
            </a:r>
            <a:r>
              <a:rPr lang="en-CA" sz="160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meet up in front of a grocery store (seems strange at first, but its not terribly hard to find, and </a:t>
            </a:r>
            <a:r>
              <a:rPr lang="en-CA" sz="1600" dirty="0" err="1">
                <a:solidFill>
                  <a:srgbClr val="183691"/>
                </a:solidFill>
                <a:latin typeface="DM Mono" panose="020B0509040201040103" pitchFamily="49" charset="77"/>
              </a:rPr>
              <a:t>itll</a:t>
            </a:r>
            <a:r>
              <a:rPr lang="en-CA" sz="1600" dirty="0">
                <a:solidFill>
                  <a:srgbClr val="183691"/>
                </a:solidFill>
                <a:latin typeface="DM Mono" panose="020B0509040201040103" pitchFamily="49" charset="77"/>
              </a:rPr>
              <a:t> give you a chance to get some water), and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"2021-01-03 23:21:18"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"LHSTtnW3YHCeUkRDGyJOyw"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"yfFzsLmaWF2d4Sr0UNbBgg"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"_ZeMknuYdlQcUqng_Im3yg"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"2021-08-07 02:29:16"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"B5XSoSG3SfvQGtKEGQ1tSQ"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wSTuiTk-sKNdcFyprzZAjg</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600" dirty="0" err="1">
                <a:solidFill>
                  <a:srgbClr val="183691"/>
                </a:solidFill>
                <a:latin typeface="DM Mono" panose="020B0509040201040103" pitchFamily="49" charset="77"/>
              </a:rPr>
              <a:t>thats</a:t>
            </a:r>
            <a:r>
              <a:rPr lang="en-CA" sz="160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"gebiRewfieSdtt17PTW6Zg"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"59MxRhNVhU9MYndMkz0wtw"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"pUycOfUwM8vqX7KjRRhUEA"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"Had a party of 6 here for hibachi. Our waitress brought our separate sushi orders on one plate so we </a:t>
            </a:r>
            <a:r>
              <a:rPr lang="en-CA" sz="1600" dirty="0" err="1">
                <a:solidFill>
                  <a:srgbClr val="183691"/>
                </a:solidFill>
                <a:latin typeface="DM Mono" panose="020B0509040201040103" pitchFamily="49" charset="77"/>
              </a:rPr>
              <a:t>couldnt</a:t>
            </a:r>
            <a:r>
              <a:rPr lang="en-CA" sz="1600" dirty="0">
                <a:solidFill>
                  <a:srgbClr val="183691"/>
                </a:solidFill>
                <a:latin typeface="DM Mono" panose="020B0509040201040103" pitchFamily="49" charset="77"/>
              </a:rPr>
              <a:t> really tell </a:t>
            </a:r>
            <a:r>
              <a:rPr lang="en-CA" sz="1600" dirty="0" err="1">
                <a:solidFill>
                  <a:srgbClr val="183691"/>
                </a:solidFill>
                <a:latin typeface="DM Mono" panose="020B0509040201040103" pitchFamily="49" charset="77"/>
              </a:rPr>
              <a:t>whos</a:t>
            </a:r>
            <a:r>
              <a:rPr lang="en-CA" sz="1600" dirty="0">
                <a:solidFill>
                  <a:srgbClr val="183691"/>
                </a:solidFill>
                <a:latin typeface="DM Mono" panose="020B0509040201040103" pitchFamily="49" charset="77"/>
              </a:rPr>
              <a:t> was </a:t>
            </a:r>
            <a:r>
              <a:rPr lang="en-CA" sz="1600" dirty="0" err="1">
                <a:solidFill>
                  <a:srgbClr val="183691"/>
                </a:solidFill>
                <a:latin typeface="DM Mono" panose="020B0509040201040103" pitchFamily="49" charset="77"/>
              </a:rPr>
              <a:t>whos</a:t>
            </a:r>
            <a:r>
              <a:rPr lang="en-CA" sz="1600" dirty="0">
                <a:solidFill>
                  <a:srgbClr val="183691"/>
                </a:solidFill>
                <a:latin typeface="DM Mono" panose="020B0509040201040103" pitchFamily="49" charset="77"/>
              </a:rPr>
              <a:t> and forgot several items on an order. I understand making mistakes but the </a:t>
            </a:r>
            <a:r>
              <a:rPr lang="en-CA" sz="1600" dirty="0" err="1">
                <a:solidFill>
                  <a:srgbClr val="183691"/>
                </a:solidFill>
                <a:latin typeface="DM Mono" panose="020B0509040201040103" pitchFamily="49" charset="77"/>
              </a:rPr>
              <a:t>restaraunt</a:t>
            </a:r>
            <a:r>
              <a:rPr lang="en-CA" sz="160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600" dirty="0" err="1">
                <a:solidFill>
                  <a:srgbClr val="183691"/>
                </a:solidFill>
                <a:latin typeface="DM Mono" panose="020B0509040201040103" pitchFamily="49" charset="77"/>
              </a:rPr>
              <a:t>im</a:t>
            </a:r>
            <a:r>
              <a:rPr lang="en-CA" sz="1600" dirty="0">
                <a:solidFill>
                  <a:srgbClr val="183691"/>
                </a:solidFill>
                <a:latin typeface="DM Mono" panose="020B0509040201040103" pitchFamily="49" charset="77"/>
              </a:rPr>
              <a:t> hoping it was just an off night here. But for the money I </a:t>
            </a:r>
            <a:r>
              <a:rPr lang="en-CA" sz="1600" dirty="0" err="1">
                <a:solidFill>
                  <a:srgbClr val="183691"/>
                </a:solidFill>
                <a:latin typeface="DM Mono" panose="020B0509040201040103" pitchFamily="49" charset="77"/>
              </a:rPr>
              <a:t>wouldnt</a:t>
            </a:r>
            <a:r>
              <a:rPr lang="en-CA" sz="1600" dirty="0">
                <a:solidFill>
                  <a:srgbClr val="183691"/>
                </a:solidFill>
                <a:latin typeface="DM Mono" panose="020B0509040201040103" pitchFamily="49" charset="77"/>
              </a:rPr>
              <a:t> go back."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"2016-07-25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7818874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7232749"/>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22182584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7232749"/>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
        <p:nvSpPr>
          <p:cNvPr id="6" name="Rectangle 5">
            <a:extLst>
              <a:ext uri="{FF2B5EF4-FFF2-40B4-BE49-F238E27FC236}">
                <a16:creationId xmlns:a16="http://schemas.microsoft.com/office/drawing/2014/main" id="{F2134DF0-7F2B-436F-CF83-9AB99CE12A94}"/>
              </a:ext>
            </a:extLst>
          </p:cNvPr>
          <p:cNvSpPr/>
          <p:nvPr/>
        </p:nvSpPr>
        <p:spPr>
          <a:xfrm>
            <a:off x="5776873" y="3964359"/>
            <a:ext cx="6666016" cy="2308324"/>
          </a:xfrm>
          <a:prstGeom prst="rect">
            <a:avLst/>
          </a:prstGeom>
        </p:spPr>
        <p:txBody>
          <a:bodyPr wrap="square">
            <a:spAutoFit/>
          </a:bodyPr>
          <a:lstStyle/>
          <a:p>
            <a:r>
              <a:rPr lang="en-CA" dirty="0">
                <a:solidFill>
                  <a:srgbClr val="A71D5D"/>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r>
              <a:rPr lang="en-CA" sz="1600" dirty="0">
                <a:solidFill>
                  <a:schemeClr val="bg1">
                    <a:lumMod val="75000"/>
                  </a:schemeClr>
                </a:solidFill>
                <a:latin typeface="DM Mono" panose="020B0509040201040103" pitchFamily="49" charset="77"/>
              </a:rPr>
              <a:t> = (</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endParaRPr lang="en-CA" sz="1600" dirty="0">
              <a:solidFill>
                <a:schemeClr val="bg1">
                  <a:lumMod val="75000"/>
                </a:schemeClr>
              </a:solidFill>
              <a:latin typeface="DM Mono" panose="020B0509040201040103" pitchFamily="49" charset="77"/>
            </a:endParaRPr>
          </a:p>
          <a:p>
            <a:r>
              <a:rPr lang="en-CA" sz="1600" dirty="0">
                <a:solidFill>
                  <a:schemeClr val="bg1">
                    <a:lumMod val="75000"/>
                  </a:schemeClr>
                </a:solidFill>
                <a:latin typeface="DM Mono" panose="020B0509040201040103" pitchFamily="49" charset="77"/>
              </a:rPr>
              <a:t>      .join(</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chemeClr val="bg1">
                    <a:lumMod val="75000"/>
                  </a:schemeClr>
                </a:solidFill>
                <a:latin typeface="DM Mono" panose="020B0509040201040103" pitchFamily="49" charset="77"/>
              </a:rPr>
              <a:t>        how="</a:t>
            </a:r>
            <a:r>
              <a:rPr lang="en-CA" sz="1600" dirty="0" err="1">
                <a:solidFill>
                  <a:schemeClr val="bg1">
                    <a:lumMod val="75000"/>
                  </a:schemeClr>
                </a:solidFill>
                <a:latin typeface="DM Mono" panose="020B0509040201040103" pitchFamily="49" charset="77"/>
              </a:rPr>
              <a:t>left_anti</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.select(</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mobile_reviews_df.columns</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a:t>
            </a:r>
            <a:endParaRPr lang="en-US" sz="1600"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3799321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extLst>
              <p:ext uri="{D42A27DB-BD31-4B8C-83A1-F6EECF244321}">
                <p14:modId xmlns:p14="http://schemas.microsoft.com/office/powerpoint/2010/main" val="3480717522"/>
              </p:ext>
            </p:extLst>
          </p:nvPr>
        </p:nvGraphicFramePr>
        <p:xfrm>
          <a:off x="513288" y="2484213"/>
          <a:ext cx="11439450" cy="1134192"/>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600" b="1">
                          <a:solidFill>
                            <a:schemeClr val="bg1"/>
                          </a:solidFill>
                        </a:rPr>
                        <a:t>business_name</a:t>
                      </a:r>
                      <a:endParaRPr sz="1600" b="1">
                        <a:solidFill>
                          <a:schemeClr val="bg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1">
                          <a:solidFill>
                            <a:schemeClr val="bg1"/>
                          </a:solidFill>
                        </a:rPr>
                        <a:t>review_count</a:t>
                      </a:r>
                      <a:endParaRPr sz="1600" b="1">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a:solidFill>
                            <a:schemeClr val="bg1"/>
                          </a:solidFill>
                        </a:rPr>
                        <a:t>tip_count</a:t>
                      </a:r>
                      <a:endParaRPr sz="1600" b="1">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a:solidFill>
                            <a:schemeClr val="bg1"/>
                          </a:solidFill>
                        </a:rPr>
                        <a:t>checkin_count</a:t>
                      </a:r>
                      <a:endParaRPr sz="1600" b="1">
                        <a:solidFill>
                          <a:schemeClr val="bg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1">
                          <a:solidFill>
                            <a:schemeClr val="bg1"/>
                          </a:solidFill>
                        </a:rPr>
                        <a:t>interaction_count</a:t>
                      </a:r>
                      <a:endParaRPr sz="1600" b="1">
                        <a:solidFill>
                          <a:schemeClr val="bg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1" dirty="0">
                          <a:solidFill>
                            <a:schemeClr val="bg1"/>
                          </a:solidFill>
                        </a:rPr>
                        <a:t>date</a:t>
                      </a:r>
                      <a:endParaRPr sz="1600" b="1" dirty="0">
                        <a:solidFill>
                          <a:schemeClr val="bg1"/>
                        </a:solidFill>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a:solidFill>
                            <a:schemeClr val="dk1"/>
                          </a:solidFill>
                        </a:rPr>
                        <a:t>Perkiomen Valley Brewery</a:t>
                      </a:r>
                      <a:endParaRPr sz="12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a:solidFill>
                            <a:schemeClr val="dk1"/>
                          </a:solidFill>
                        </a:rPr>
                        <a:t>2</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a:solidFill>
                            <a:schemeClr val="dk1"/>
                          </a:solidFill>
                        </a:rPr>
                        <a:t>1</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a:solidFill>
                            <a:schemeClr val="dk1"/>
                          </a:solidFill>
                        </a:rPr>
                        <a:t>3</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a:solidFill>
                            <a:schemeClr val="dk1"/>
                          </a:solidFill>
                        </a:rPr>
                        <a:t>6</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dirty="0">
                          <a:solidFill>
                            <a:schemeClr val="dk1"/>
                          </a:solidFill>
                        </a:rPr>
                        <a:t>2022-06-28</a:t>
                      </a:r>
                      <a:endParaRPr sz="1600" dirty="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724150" y="3032850"/>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DM Sans"/>
                <a:ea typeface="DM Sans"/>
                <a:cs typeface="DM Sans"/>
                <a:sym typeface="DM Sans"/>
              </a:rPr>
              <a:t>4</a:t>
            </a:r>
            <a:endParaRPr sz="2000" b="1">
              <a:solidFill>
                <a:schemeClr val="accent1"/>
              </a:solidFill>
              <a:latin typeface="DM Sans"/>
              <a:ea typeface="DM Sans"/>
              <a:cs typeface="DM Sans"/>
              <a:sym typeface="DM Sans"/>
            </a:endParaRPr>
          </a:p>
        </p:txBody>
      </p:sp>
      <p:sp>
        <p:nvSpPr>
          <p:cNvPr id="568" name="Google Shape;568;p68"/>
          <p:cNvSpPr/>
          <p:nvPr/>
        </p:nvSpPr>
        <p:spPr>
          <a:xfrm>
            <a:off x="2495550" y="3124200"/>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177700" y="3117225"/>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463675" y="3032850"/>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DM Sans"/>
                <a:ea typeface="DM Sans"/>
                <a:cs typeface="DM Sans"/>
                <a:sym typeface="DM Sans"/>
              </a:rPr>
              <a:t>8</a:t>
            </a:r>
            <a:endParaRPr sz="2000" b="1">
              <a:solidFill>
                <a:schemeClr val="accent1"/>
              </a:solidFill>
              <a:latin typeface="DM Sans"/>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6001643"/>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
        <p:nvSpPr>
          <p:cNvPr id="6" name="Rectangle 5">
            <a:extLst>
              <a:ext uri="{FF2B5EF4-FFF2-40B4-BE49-F238E27FC236}">
                <a16:creationId xmlns:a16="http://schemas.microsoft.com/office/drawing/2014/main" id="{F2134DF0-7F2B-436F-CF83-9AB99CE12A94}"/>
              </a:ext>
            </a:extLst>
          </p:cNvPr>
          <p:cNvSpPr/>
          <p:nvPr/>
        </p:nvSpPr>
        <p:spPr>
          <a:xfrm>
            <a:off x="5776873" y="3964359"/>
            <a:ext cx="6666016" cy="2308324"/>
          </a:xfrm>
          <a:prstGeom prst="rect">
            <a:avLst/>
          </a:prstGeom>
        </p:spPr>
        <p:txBody>
          <a:bodyPr wrap="square">
            <a:spAutoFit/>
          </a:bodyPr>
          <a:lstStyle/>
          <a:p>
            <a:r>
              <a:rPr lang="en-CA" dirty="0">
                <a:solidFill>
                  <a:srgbClr val="A71D5D"/>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r>
              <a:rPr lang="en-CA" sz="1600" dirty="0">
                <a:solidFill>
                  <a:schemeClr val="bg1">
                    <a:lumMod val="75000"/>
                  </a:schemeClr>
                </a:solidFill>
                <a:latin typeface="DM Mono" panose="020B0509040201040103" pitchFamily="49" charset="77"/>
              </a:rPr>
              <a:t> = (</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endParaRPr lang="en-CA" sz="1600" dirty="0">
              <a:solidFill>
                <a:schemeClr val="bg1">
                  <a:lumMod val="75000"/>
                </a:schemeClr>
              </a:solidFill>
              <a:latin typeface="DM Mono" panose="020B0509040201040103" pitchFamily="49" charset="77"/>
            </a:endParaRPr>
          </a:p>
          <a:p>
            <a:r>
              <a:rPr lang="en-CA" sz="1600" dirty="0">
                <a:solidFill>
                  <a:schemeClr val="bg1">
                    <a:lumMod val="75000"/>
                  </a:schemeClr>
                </a:solidFill>
                <a:latin typeface="DM Mono" panose="020B0509040201040103" pitchFamily="49" charset="77"/>
              </a:rPr>
              <a:t>      .join(</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chemeClr val="bg1">
                    <a:lumMod val="75000"/>
                  </a:schemeClr>
                </a:solidFill>
                <a:latin typeface="DM Mono" panose="020B0509040201040103" pitchFamily="49" charset="77"/>
              </a:rPr>
              <a:t>        how="</a:t>
            </a:r>
            <a:r>
              <a:rPr lang="en-CA" sz="1600" dirty="0" err="1">
                <a:solidFill>
                  <a:schemeClr val="bg1">
                    <a:lumMod val="75000"/>
                  </a:schemeClr>
                </a:solidFill>
                <a:latin typeface="DM Mono" panose="020B0509040201040103" pitchFamily="49" charset="77"/>
              </a:rPr>
              <a:t>left_anti</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.select(</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mobile_reviews_df.columns</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a:t>
            </a:r>
            <a:endParaRPr lang="en-US" sz="1600"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8866763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38611697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33515724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3293399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2000" b="1" dirty="0" err="1">
                <a:solidFill>
                  <a:srgbClr val="795DA3"/>
                </a:solidFill>
                <a:latin typeface="DM Mono" panose="020B0509040201040103" pitchFamily="49" charset="77"/>
              </a:rPr>
              <a:t>test_zero_mobile_reviews_with_matching_checkins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2593457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38609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test_zero_mobile_reviews_with_matching_checkins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2000" b="1" dirty="0" err="1">
                <a:latin typeface="DM Mono" panose="020B0509040201040103" pitchFamily="49" charset="77"/>
              </a:rPr>
              <a:t>matching_on</a:t>
            </a:r>
            <a:r>
              <a:rPr lang="en-CA" sz="2000" b="1"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2000" b="1"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13382517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0920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solidFill>
                  <a:schemeClr val="tx1"/>
                </a:solidFill>
                <a:latin typeface="DM Mono" panose="020B0509040201040103" pitchFamily="49" charset="77"/>
              </a:rPr>
              <a:t>empty</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23185633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2000" b="1"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2055586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46915912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60045" y="1367861"/>
            <a:ext cx="11237699" cy="338554"/>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a:t>
            </a:r>
            <a:r>
              <a:rPr lang="en-CA" sz="1600" dirty="0">
                <a:solidFill>
                  <a:srgbClr val="0086B3"/>
                </a:solidFill>
                <a:latin typeface="DM Mono" panose="020B0509040201040103" pitchFamily="49" charset="77"/>
              </a:rPr>
              <a:t>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37096820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14478" cy="461665"/>
          </a:xfrm>
          <a:prstGeom prst="rect">
            <a:avLst/>
          </a:prstGeom>
          <a:noFill/>
        </p:spPr>
        <p:txBody>
          <a:bodyPr wrap="none" rtlCol="0">
            <a:spAutoFit/>
          </a:bodyPr>
          <a:lstStyle/>
          <a:p>
            <a:r>
              <a:rPr lang="en-US" sz="2400" dirty="0"/>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263487" cy="461665"/>
          </a:xfrm>
          <a:prstGeom prst="rect">
            <a:avLst/>
          </a:prstGeom>
          <a:noFill/>
        </p:spPr>
        <p:txBody>
          <a:bodyPr wrap="none" rtlCol="0">
            <a:spAutoFit/>
          </a:bodyPr>
          <a:lstStyle/>
          <a:p>
            <a:r>
              <a:rPr lang="en-US" sz="2400" dirty="0"/>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291012" cy="461665"/>
          </a:xfrm>
          <a:prstGeom prst="rect">
            <a:avLst/>
          </a:prstGeom>
          <a:noFill/>
        </p:spPr>
        <p:txBody>
          <a:bodyPr wrap="none" rtlCol="0">
            <a:spAutoFit/>
          </a:bodyPr>
          <a:lstStyle/>
          <a:p>
            <a:r>
              <a:rPr lang="en-US" sz="2400" dirty="0"/>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t>The </a:t>
            </a:r>
          </a:p>
          <a:p>
            <a:pPr algn="ctr"/>
            <a:r>
              <a:rPr lang="en-US" sz="2400" dirty="0" err="1">
                <a:latin typeface="Courier New" panose="02070309020205020404" pitchFamily="49" charset="0"/>
                <a:cs typeface="Courier New" panose="02070309020205020404" pitchFamily="49" charset="0"/>
              </a:rPr>
              <a:t>pandemic_recovery</a:t>
            </a:r>
            <a:endParaRPr lang="en-US" sz="2400" dirty="0">
              <a:latin typeface="Courier New" panose="02070309020205020404" pitchFamily="49" charset="0"/>
              <a:cs typeface="Courier New" panose="02070309020205020404" pitchFamily="49" charset="0"/>
            </a:endParaRPr>
          </a:p>
          <a:p>
            <a:pPr algn="ctr"/>
            <a:r>
              <a:rPr lang="en-US" sz="2400" dirty="0"/>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230</a:t>
            </a:fld>
            <a:endParaRPr lang="en"/>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rPr>
              <a:t>Mobile </a:t>
            </a:r>
          </a:p>
          <a:p>
            <a:pPr algn="ctr"/>
            <a:r>
              <a:rPr lang="en-US" sz="1600" dirty="0">
                <a:solidFill>
                  <a:schemeClr val="bg1"/>
                </a:solidFill>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2" name="Rectangle 1">
            <a:extLst>
              <a:ext uri="{FF2B5EF4-FFF2-40B4-BE49-F238E27FC236}">
                <a16:creationId xmlns:a16="http://schemas.microsoft.com/office/drawing/2014/main" id="{A11801E5-BA20-7613-5068-D970FDC9670D}"/>
              </a:ext>
            </a:extLst>
          </p:cNvPr>
          <p:cNvSpPr/>
          <p:nvPr/>
        </p:nvSpPr>
        <p:spPr>
          <a:xfrm>
            <a:off x="5293360" y="1879600"/>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Review</a:t>
            </a:r>
          </a:p>
        </p:txBody>
      </p:sp>
      <p:sp>
        <p:nvSpPr>
          <p:cNvPr id="3" name="TextBox 2">
            <a:extLst>
              <a:ext uri="{FF2B5EF4-FFF2-40B4-BE49-F238E27FC236}">
                <a16:creationId xmlns:a16="http://schemas.microsoft.com/office/drawing/2014/main" id="{8F8C3711-2847-1B31-629C-A6C6CD353285}"/>
              </a:ext>
            </a:extLst>
          </p:cNvPr>
          <p:cNvSpPr txBox="1"/>
          <p:nvPr/>
        </p:nvSpPr>
        <p:spPr>
          <a:xfrm>
            <a:off x="7533353" y="2550160"/>
            <a:ext cx="288862" cy="307777"/>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280E5214-E7E2-072A-CFAB-4FB3CF74A776}"/>
              </a:ext>
            </a:extLst>
          </p:cNvPr>
          <p:cNvSpPr/>
          <p:nvPr/>
        </p:nvSpPr>
        <p:spPr>
          <a:xfrm>
            <a:off x="8310880" y="1879600"/>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a:t>
            </a:r>
            <a:r>
              <a:rPr lang="en-US" dirty="0" err="1">
                <a:solidFill>
                  <a:schemeClr val="tx1"/>
                </a:solidFill>
              </a:rPr>
              <a:t>Checkin</a:t>
            </a:r>
            <a:endParaRPr lang="en-US" dirty="0">
              <a:solidFill>
                <a:schemeClr val="tx1"/>
              </a:solidFill>
            </a:endParaRPr>
          </a:p>
        </p:txBody>
      </p:sp>
      <p:sp>
        <p:nvSpPr>
          <p:cNvPr id="4" name="TextBox 3">
            <a:extLst>
              <a:ext uri="{FF2B5EF4-FFF2-40B4-BE49-F238E27FC236}">
                <a16:creationId xmlns:a16="http://schemas.microsoft.com/office/drawing/2014/main" id="{44494E2E-0910-9EA5-7A63-68A0F4E81471}"/>
              </a:ext>
            </a:extLst>
          </p:cNvPr>
          <p:cNvSpPr txBox="1"/>
          <p:nvPr/>
        </p:nvSpPr>
        <p:spPr>
          <a:xfrm>
            <a:off x="10444480" y="2550160"/>
            <a:ext cx="1024639" cy="307777"/>
          </a:xfrm>
          <a:prstGeom prst="rect">
            <a:avLst/>
          </a:prstGeom>
          <a:noFill/>
        </p:spPr>
        <p:txBody>
          <a:bodyPr wrap="none" rtlCol="0">
            <a:spAutoFit/>
          </a:bodyPr>
          <a:lstStyle/>
          <a:p>
            <a:r>
              <a:rPr lang="en-US" dirty="0"/>
              <a:t>=   1 event</a:t>
            </a:r>
          </a:p>
        </p:txBody>
      </p:sp>
    </p:spTree>
    <p:extLst>
      <p:ext uri="{BB962C8B-B14F-4D97-AF65-F5344CB8AC3E}">
        <p14:creationId xmlns:p14="http://schemas.microsoft.com/office/powerpoint/2010/main" val="31448189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231</a:t>
            </a:fld>
            <a:endParaRPr lang="en"/>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rPr>
              <a:t>Mobile </a:t>
            </a:r>
          </a:p>
          <a:p>
            <a:pPr algn="ctr"/>
            <a:r>
              <a:rPr lang="en-US" sz="1600" dirty="0">
                <a:solidFill>
                  <a:schemeClr val="bg1"/>
                </a:solidFill>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2" name="Rectangle 1">
            <a:extLst>
              <a:ext uri="{FF2B5EF4-FFF2-40B4-BE49-F238E27FC236}">
                <a16:creationId xmlns:a16="http://schemas.microsoft.com/office/drawing/2014/main" id="{A11801E5-BA20-7613-5068-D970FDC9670D}"/>
              </a:ext>
            </a:extLst>
          </p:cNvPr>
          <p:cNvSpPr/>
          <p:nvPr/>
        </p:nvSpPr>
        <p:spPr>
          <a:xfrm>
            <a:off x="5293360" y="1879600"/>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Review</a:t>
            </a:r>
          </a:p>
        </p:txBody>
      </p:sp>
      <p:sp>
        <p:nvSpPr>
          <p:cNvPr id="3" name="TextBox 2">
            <a:extLst>
              <a:ext uri="{FF2B5EF4-FFF2-40B4-BE49-F238E27FC236}">
                <a16:creationId xmlns:a16="http://schemas.microsoft.com/office/drawing/2014/main" id="{8F8C3711-2847-1B31-629C-A6C6CD353285}"/>
              </a:ext>
            </a:extLst>
          </p:cNvPr>
          <p:cNvSpPr txBox="1"/>
          <p:nvPr/>
        </p:nvSpPr>
        <p:spPr>
          <a:xfrm>
            <a:off x="7533353" y="2550160"/>
            <a:ext cx="288862" cy="307777"/>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280E5214-E7E2-072A-CFAB-4FB3CF74A776}"/>
              </a:ext>
            </a:extLst>
          </p:cNvPr>
          <p:cNvSpPr/>
          <p:nvPr/>
        </p:nvSpPr>
        <p:spPr>
          <a:xfrm>
            <a:off x="8310880" y="1879600"/>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a:t>
            </a:r>
            <a:r>
              <a:rPr lang="en-US" dirty="0" err="1">
                <a:solidFill>
                  <a:schemeClr val="tx1"/>
                </a:solidFill>
              </a:rPr>
              <a:t>Checkin</a:t>
            </a:r>
            <a:endParaRPr lang="en-US" dirty="0">
              <a:solidFill>
                <a:schemeClr val="tx1"/>
              </a:solidFill>
            </a:endParaRPr>
          </a:p>
        </p:txBody>
      </p:sp>
      <p:sp>
        <p:nvSpPr>
          <p:cNvPr id="4" name="TextBox 3">
            <a:extLst>
              <a:ext uri="{FF2B5EF4-FFF2-40B4-BE49-F238E27FC236}">
                <a16:creationId xmlns:a16="http://schemas.microsoft.com/office/drawing/2014/main" id="{44494E2E-0910-9EA5-7A63-68A0F4E81471}"/>
              </a:ext>
            </a:extLst>
          </p:cNvPr>
          <p:cNvSpPr txBox="1"/>
          <p:nvPr/>
        </p:nvSpPr>
        <p:spPr>
          <a:xfrm>
            <a:off x="10444480" y="2550160"/>
            <a:ext cx="1024639" cy="307777"/>
          </a:xfrm>
          <a:prstGeom prst="rect">
            <a:avLst/>
          </a:prstGeom>
          <a:noFill/>
        </p:spPr>
        <p:txBody>
          <a:bodyPr wrap="none" rtlCol="0">
            <a:spAutoFit/>
          </a:bodyPr>
          <a:lstStyle/>
          <a:p>
            <a:r>
              <a:rPr lang="en-US" dirty="0"/>
              <a:t>=   1 event</a:t>
            </a:r>
          </a:p>
        </p:txBody>
      </p:sp>
      <p:sp>
        <p:nvSpPr>
          <p:cNvPr id="10" name="Rectangle 9">
            <a:extLst>
              <a:ext uri="{FF2B5EF4-FFF2-40B4-BE49-F238E27FC236}">
                <a16:creationId xmlns:a16="http://schemas.microsoft.com/office/drawing/2014/main" id="{147E5A5C-0CD4-CD45-A9FD-2BED9BFCDC14}"/>
              </a:ext>
            </a:extLst>
          </p:cNvPr>
          <p:cNvSpPr/>
          <p:nvPr/>
        </p:nvSpPr>
        <p:spPr>
          <a:xfrm>
            <a:off x="5293360" y="4000064"/>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Review</a:t>
            </a:r>
          </a:p>
        </p:txBody>
      </p:sp>
      <p:sp>
        <p:nvSpPr>
          <p:cNvPr id="11" name="TextBox 10">
            <a:extLst>
              <a:ext uri="{FF2B5EF4-FFF2-40B4-BE49-F238E27FC236}">
                <a16:creationId xmlns:a16="http://schemas.microsoft.com/office/drawing/2014/main" id="{44C34A72-793D-AD50-07D9-526919403F8A}"/>
              </a:ext>
            </a:extLst>
          </p:cNvPr>
          <p:cNvSpPr txBox="1"/>
          <p:nvPr/>
        </p:nvSpPr>
        <p:spPr>
          <a:xfrm>
            <a:off x="7533353" y="4670624"/>
            <a:ext cx="288862" cy="307777"/>
          </a:xfrm>
          <a:prstGeom prst="rect">
            <a:avLst/>
          </a:prstGeom>
          <a:noFill/>
        </p:spPr>
        <p:txBody>
          <a:bodyPr wrap="none" rtlCol="0">
            <a:spAutoFit/>
          </a:bodyPr>
          <a:lstStyle/>
          <a:p>
            <a:r>
              <a:rPr lang="en-US" dirty="0"/>
              <a:t>+</a:t>
            </a:r>
          </a:p>
        </p:txBody>
      </p:sp>
      <p:sp>
        <p:nvSpPr>
          <p:cNvPr id="15" name="Rectangle 14">
            <a:extLst>
              <a:ext uri="{FF2B5EF4-FFF2-40B4-BE49-F238E27FC236}">
                <a16:creationId xmlns:a16="http://schemas.microsoft.com/office/drawing/2014/main" id="{EBCBC19C-0B20-BA8E-D94B-128E6DBC3F8D}"/>
              </a:ext>
            </a:extLst>
          </p:cNvPr>
          <p:cNvSpPr/>
          <p:nvPr/>
        </p:nvSpPr>
        <p:spPr>
          <a:xfrm>
            <a:off x="8310880" y="4000064"/>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Checkin</a:t>
            </a:r>
            <a:endParaRPr lang="en-US" dirty="0">
              <a:solidFill>
                <a:schemeClr val="tx1"/>
              </a:solidFill>
            </a:endParaRPr>
          </a:p>
        </p:txBody>
      </p:sp>
      <p:sp>
        <p:nvSpPr>
          <p:cNvPr id="16" name="TextBox 15">
            <a:extLst>
              <a:ext uri="{FF2B5EF4-FFF2-40B4-BE49-F238E27FC236}">
                <a16:creationId xmlns:a16="http://schemas.microsoft.com/office/drawing/2014/main" id="{B6B31EC7-FC02-7018-6BD0-698E65D8EE0F}"/>
              </a:ext>
            </a:extLst>
          </p:cNvPr>
          <p:cNvSpPr txBox="1"/>
          <p:nvPr/>
        </p:nvSpPr>
        <p:spPr>
          <a:xfrm>
            <a:off x="10444480" y="4670624"/>
            <a:ext cx="1024639" cy="307777"/>
          </a:xfrm>
          <a:prstGeom prst="rect">
            <a:avLst/>
          </a:prstGeom>
          <a:noFill/>
        </p:spPr>
        <p:txBody>
          <a:bodyPr wrap="none" rtlCol="0">
            <a:spAutoFit/>
          </a:bodyPr>
          <a:lstStyle/>
          <a:p>
            <a:r>
              <a:rPr lang="en-US" dirty="0"/>
              <a:t>=   0 event</a:t>
            </a:r>
          </a:p>
        </p:txBody>
      </p:sp>
    </p:spTree>
    <p:extLst>
      <p:ext uri="{BB962C8B-B14F-4D97-AF65-F5344CB8AC3E}">
        <p14:creationId xmlns:p14="http://schemas.microsoft.com/office/powerpoint/2010/main" val="8723775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2123980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rPr>
              <a:t>(</a:t>
            </a:r>
            <a:r>
              <a:rPr lang="en-CA" sz="1600" dirty="0" err="1"/>
              <a:t>actual_df</a:t>
            </a:r>
            <a:r>
              <a:rPr lang="en-CA" sz="1600" dirty="0"/>
              <a:t>, </a:t>
            </a:r>
            <a:r>
              <a:rPr lang="en-CA" sz="1600" dirty="0">
                <a:solidFill>
                  <a:srgbClr val="0086B3"/>
                </a:solidFill>
                <a:latin typeface="DM Mono" panose="020B0509040201040103" pitchFamily="49" charset="77"/>
              </a:rPr>
              <a:t>1</a:t>
            </a:r>
            <a:r>
              <a:rPr lang="en-CA" sz="1600" dirty="0">
                <a:solidFill>
                  <a:srgbClr val="63A35C"/>
                </a:solidFill>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76371" y="2056570"/>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chemeClr val="tx1"/>
                </a:solidFill>
                <a:latin typeface="DM Mono" panose="020B0509040201040103" pitchFamily="49" charset="77"/>
              </a:rPr>
              <a:t>,</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2620058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a:t>
            </a:r>
            <a:r>
              <a:rPr lang="en-CA" sz="1600" b="1" dirty="0">
                <a:solidFill>
                  <a:srgbClr val="63A35C"/>
                </a:solidFill>
                <a:latin typeface="DM Mono" panose="020B0509040201040103" pitchFamily="49" charset="77"/>
              </a:rPr>
              <a:t>)</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72024795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63A35C"/>
                </a:solidFill>
                <a:latin typeface="DM Mono" panose="020B0509040201040103" pitchFamily="49" charset="77"/>
              </a:rPr>
              <a:t>reviews_df</a:t>
            </a:r>
            <a:r>
              <a:rPr lang="en-CA" sz="1600" dirty="0">
                <a:solidFill>
                  <a:srgbClr val="63A35C"/>
                </a:solidFill>
                <a:latin typeface="DM Mono" panose="020B0509040201040103" pitchFamily="49" charset="77"/>
              </a:rPr>
              <a:t>, 1)</a:t>
            </a:r>
          </a:p>
        </p:txBody>
      </p:sp>
    </p:spTree>
    <p:extLst>
      <p:ext uri="{BB962C8B-B14F-4D97-AF65-F5344CB8AC3E}">
        <p14:creationId xmlns:p14="http://schemas.microsoft.com/office/powerpoint/2010/main" val="314043337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solidFill>
            <a:schemeClr val="accent1"/>
          </a:solid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b="1" dirty="0">
              <a:solidFill>
                <a:srgbClr val="63A35C"/>
              </a:solidFill>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reviews_</a:t>
            </a:r>
            <a:r>
              <a:rPr lang="en-CA" sz="1600" dirty="0" err="1">
                <a:latin typeface="DM Mono" panose="020B0509040201040103" pitchFamily="49" charset="77"/>
              </a:rPr>
              <a:t>df</a:t>
            </a:r>
            <a:r>
              <a:rPr lang="en-CA" sz="1600" dirty="0">
                <a:latin typeface="DM Mono" panose="020B0509040201040103" pitchFamily="49" charset="77"/>
              </a:rPr>
              <a:t>, 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7924167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1638590" cy="307777"/>
          </a:xfrm>
          <a:prstGeom prst="rect">
            <a:avLst/>
          </a:prstGeom>
          <a:noFill/>
        </p:spPr>
        <p:txBody>
          <a:bodyPr wrap="none" rtlCol="0">
            <a:spAutoFit/>
          </a:bodyPr>
          <a:lstStyle/>
          <a:p>
            <a:r>
              <a:rPr lang="en-US" dirty="0"/>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1638590" cy="307777"/>
          </a:xfrm>
          <a:prstGeom prst="rect">
            <a:avLst/>
          </a:prstGeom>
          <a:noFill/>
        </p:spPr>
        <p:txBody>
          <a:bodyPr wrap="none" rtlCol="0">
            <a:spAutoFit/>
          </a:bodyPr>
          <a:lstStyle/>
          <a:p>
            <a:r>
              <a:rPr lang="en-US" dirty="0"/>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4260539" y="3871947"/>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7" name="!!2">
            <a:extLst>
              <a:ext uri="{FF2B5EF4-FFF2-40B4-BE49-F238E27FC236}">
                <a16:creationId xmlns:a16="http://schemas.microsoft.com/office/drawing/2014/main" id="{EA00E1C6-7417-BDFB-504D-7EBBD9424157}"/>
              </a:ext>
            </a:extLst>
          </p:cNvPr>
          <p:cNvSpPr/>
          <p:nvPr/>
        </p:nvSpPr>
        <p:spPr>
          <a:xfrm>
            <a:off x="3788229" y="3871948"/>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8" name="!!3">
            <a:extLst>
              <a:ext uri="{FF2B5EF4-FFF2-40B4-BE49-F238E27FC236}">
                <a16:creationId xmlns:a16="http://schemas.microsoft.com/office/drawing/2014/main" id="{836B1ECB-89FF-0FEB-FC65-44115F2B416E}"/>
              </a:ext>
            </a:extLst>
          </p:cNvPr>
          <p:cNvSpPr/>
          <p:nvPr/>
        </p:nvSpPr>
        <p:spPr>
          <a:xfrm>
            <a:off x="2363190" y="3865419"/>
            <a:ext cx="362374"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4">
            <a:extLst>
              <a:ext uri="{FF2B5EF4-FFF2-40B4-BE49-F238E27FC236}">
                <a16:creationId xmlns:a16="http://schemas.microsoft.com/office/drawing/2014/main" id="{CEACE037-1E59-348B-7358-0FF2A00B8D7C}"/>
              </a:ext>
            </a:extLst>
          </p:cNvPr>
          <p:cNvSpPr/>
          <p:nvPr/>
        </p:nvSpPr>
        <p:spPr>
          <a:xfrm>
            <a:off x="6163294" y="3866257"/>
            <a:ext cx="380010" cy="2669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5">
            <a:extLst>
              <a:ext uri="{FF2B5EF4-FFF2-40B4-BE49-F238E27FC236}">
                <a16:creationId xmlns:a16="http://schemas.microsoft.com/office/drawing/2014/main" id="{6AE4491C-EF6F-3D91-4547-726A1A3985AC}"/>
              </a:ext>
            </a:extLst>
          </p:cNvPr>
          <p:cNvSpPr/>
          <p:nvPr/>
        </p:nvSpPr>
        <p:spPr>
          <a:xfrm>
            <a:off x="8063346" y="3872196"/>
            <a:ext cx="380010" cy="26125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239</a:t>
            </a:fld>
            <a:endParaRPr/>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Software Developer, Yelp</a:t>
            </a:r>
            <a:endParaRPr/>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Thank you</a:t>
            </a:r>
            <a:endParaRPr/>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Sans"/>
                <a:ea typeface="DM Sans"/>
                <a:cs typeface="DM Sans"/>
                <a:sym typeface="DM Sans"/>
              </a:rPr>
              <a:t>Llewellyn Falco</a:t>
            </a:r>
            <a:endParaRPr sz="1600" dirty="0">
              <a:solidFill>
                <a:schemeClr val="lt2"/>
              </a:solidFill>
              <a:latin typeface="DM Sans"/>
              <a:ea typeface="DM Sans"/>
              <a:cs typeface="DM Sans"/>
              <a:sym typeface="DM Sans"/>
            </a:endParaRPr>
          </a:p>
          <a:p>
            <a:pPr marL="0" lvl="0" indent="0" algn="ctr" rtl="0">
              <a:spcBef>
                <a:spcPts val="0"/>
              </a:spcBef>
              <a:spcAft>
                <a:spcPts val="0"/>
              </a:spcAft>
              <a:buNone/>
            </a:pPr>
            <a:r>
              <a:rPr lang="en" sz="1600" dirty="0">
                <a:solidFill>
                  <a:schemeClr val="lt2"/>
                </a:solidFill>
                <a:latin typeface="DM Sans"/>
                <a:ea typeface="DM Sans"/>
                <a:cs typeface="DM Sans"/>
                <a:sym typeface="DM Sans"/>
              </a:rPr>
              <a:t>Rocky Rhodes</a:t>
            </a:r>
            <a:endParaRPr sz="1600" dirty="0">
              <a:solidFill>
                <a:schemeClr val="lt2"/>
              </a:solidFill>
              <a:latin typeface="DM Sans"/>
              <a:ea typeface="DM Sans"/>
              <a:cs typeface="DM Sans"/>
              <a:sym typeface="DM Sans"/>
            </a:endParaRPr>
          </a:p>
          <a:p>
            <a:pPr marL="0" lvl="0" indent="0" algn="ctr" rtl="0">
              <a:spcBef>
                <a:spcPts val="0"/>
              </a:spcBef>
              <a:spcAft>
                <a:spcPts val="0"/>
              </a:spcAft>
              <a:buNone/>
            </a:pPr>
            <a:r>
              <a:rPr lang="en" sz="1600" dirty="0">
                <a:solidFill>
                  <a:schemeClr val="lt2"/>
                </a:solidFill>
                <a:latin typeface="DM Sans"/>
                <a:ea typeface="DM Sans"/>
                <a:cs typeface="DM Sans"/>
                <a:sym typeface="DM Sans"/>
              </a:rPr>
              <a:t>Tony Vo</a:t>
            </a:r>
            <a:endParaRPr sz="1600" dirty="0">
              <a:solidFill>
                <a:schemeClr val="lt2"/>
              </a:solidFill>
              <a:latin typeface="DM Sans"/>
              <a:ea typeface="DM Sans"/>
              <a:cs typeface="DM Sans"/>
              <a:sym typeface="DM Sans"/>
            </a:endParaRPr>
          </a:p>
          <a:p>
            <a:pPr marL="0" lvl="0" indent="0" algn="ctr" rtl="0">
              <a:spcBef>
                <a:spcPts val="0"/>
              </a:spcBef>
              <a:spcAft>
                <a:spcPts val="0"/>
              </a:spcAft>
              <a:buNone/>
            </a:pPr>
            <a:r>
              <a:rPr lang="en" sz="1600" dirty="0">
                <a:solidFill>
                  <a:schemeClr val="lt2"/>
                </a:solidFill>
                <a:latin typeface="DM Sans"/>
                <a:ea typeface="DM Sans"/>
                <a:cs typeface="DM Sans"/>
                <a:sym typeface="DM Sans"/>
              </a:rPr>
              <a:t>Jonathan </a:t>
            </a:r>
            <a:r>
              <a:rPr lang="en" sz="1600" dirty="0" err="1">
                <a:solidFill>
                  <a:schemeClr val="lt2"/>
                </a:solidFill>
                <a:latin typeface="DM Sans"/>
                <a:ea typeface="DM Sans"/>
                <a:cs typeface="DM Sans"/>
                <a:sym typeface="DM Sans"/>
              </a:rPr>
              <a:t>Rioux</a:t>
            </a:r>
            <a:endParaRPr lang="en" sz="1600" dirty="0">
              <a:solidFill>
                <a:schemeClr val="lt2"/>
              </a:solidFill>
              <a:latin typeface="DM Sans"/>
              <a:ea typeface="DM Sans"/>
              <a:cs typeface="DM Sans"/>
              <a:sym typeface="DM Sans"/>
            </a:endParaRPr>
          </a:p>
          <a:p>
            <a:pPr marL="0" lvl="0" indent="0" algn="ctr" rtl="0">
              <a:spcBef>
                <a:spcPts val="0"/>
              </a:spcBef>
              <a:spcAft>
                <a:spcPts val="0"/>
              </a:spcAft>
              <a:buNone/>
            </a:pPr>
            <a:r>
              <a:rPr lang="en" sz="1600" dirty="0">
                <a:solidFill>
                  <a:schemeClr val="lt2"/>
                </a:solidFill>
                <a:latin typeface="DM Sans"/>
                <a:ea typeface="DM Sans"/>
                <a:cs typeface="DM Sans"/>
                <a:sym typeface="DM Sans"/>
              </a:rPr>
              <a:t>Sam Livingston-Grey</a:t>
            </a:r>
            <a:endParaRPr sz="1600" dirty="0">
              <a:solidFill>
                <a:schemeClr val="lt2"/>
              </a:solidFill>
              <a:latin typeface="DM Sans"/>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Sans"/>
                <a:ea typeface="DM Sans"/>
                <a:cs typeface="DM Sans"/>
                <a:sym typeface="DM Sans"/>
              </a:rPr>
              <a:t>Jay </a:t>
            </a:r>
            <a:r>
              <a:rPr lang="en" sz="1600" dirty="0" err="1">
                <a:solidFill>
                  <a:schemeClr val="lt2"/>
                </a:solidFill>
                <a:latin typeface="DM Sans"/>
                <a:ea typeface="DM Sans"/>
                <a:cs typeface="DM Sans"/>
                <a:sym typeface="DM Sans"/>
              </a:rPr>
              <a:t>Bazuzi</a:t>
            </a:r>
            <a:endParaRPr sz="1600" dirty="0">
              <a:solidFill>
                <a:schemeClr val="lt2"/>
              </a:solidFill>
              <a:latin typeface="DM Sans"/>
              <a:ea typeface="DM Sans"/>
              <a:cs typeface="DM Sans"/>
              <a:sym typeface="DM Sans"/>
            </a:endParaRPr>
          </a:p>
          <a:p>
            <a:pPr marL="0" lvl="0" indent="0" algn="ctr" rtl="0">
              <a:spcBef>
                <a:spcPts val="0"/>
              </a:spcBef>
              <a:spcAft>
                <a:spcPts val="0"/>
              </a:spcAft>
              <a:buNone/>
            </a:pPr>
            <a:r>
              <a:rPr lang="en" sz="1600" dirty="0">
                <a:solidFill>
                  <a:schemeClr val="lt1"/>
                </a:solidFill>
                <a:latin typeface="DM Sans"/>
                <a:ea typeface="DM Sans"/>
                <a:cs typeface="DM Sans"/>
                <a:sym typeface="DM Sans"/>
              </a:rPr>
              <a:t>Stephen Bilston</a:t>
            </a:r>
            <a:endParaRPr sz="1600" dirty="0">
              <a:solidFill>
                <a:schemeClr val="lt1"/>
              </a:solidFill>
              <a:latin typeface="DM Sans"/>
              <a:ea typeface="DM Sans"/>
              <a:cs typeface="DM Sans"/>
              <a:sym typeface="DM Sans"/>
            </a:endParaRPr>
          </a:p>
          <a:p>
            <a:pPr marL="0" lvl="0" indent="0" algn="ctr" rtl="0">
              <a:spcBef>
                <a:spcPts val="0"/>
              </a:spcBef>
              <a:spcAft>
                <a:spcPts val="0"/>
              </a:spcAft>
              <a:buNone/>
            </a:pPr>
            <a:r>
              <a:rPr lang="en" sz="1600" dirty="0">
                <a:solidFill>
                  <a:schemeClr val="lt1"/>
                </a:solidFill>
                <a:latin typeface="DM Sans"/>
                <a:ea typeface="DM Sans"/>
                <a:cs typeface="DM Sans"/>
                <a:sym typeface="DM Sans"/>
              </a:rPr>
              <a:t>Hansel </a:t>
            </a:r>
            <a:r>
              <a:rPr lang="en" sz="1600" dirty="0" err="1">
                <a:solidFill>
                  <a:schemeClr val="lt1"/>
                </a:solidFill>
                <a:latin typeface="DM Sans"/>
                <a:ea typeface="DM Sans"/>
                <a:cs typeface="DM Sans"/>
                <a:sym typeface="DM Sans"/>
              </a:rPr>
              <a:t>Qiu</a:t>
            </a:r>
            <a:endParaRPr sz="1600" dirty="0">
              <a:solidFill>
                <a:schemeClr val="lt1"/>
              </a:solidFill>
              <a:latin typeface="DM Sans"/>
              <a:ea typeface="DM Sans"/>
              <a:cs typeface="DM Sans"/>
              <a:sym typeface="DM Sans"/>
            </a:endParaRPr>
          </a:p>
          <a:p>
            <a:pPr marL="0" lvl="0" indent="0" algn="ctr" rtl="0">
              <a:spcBef>
                <a:spcPts val="0"/>
              </a:spcBef>
              <a:spcAft>
                <a:spcPts val="0"/>
              </a:spcAft>
              <a:buNone/>
            </a:pPr>
            <a:r>
              <a:rPr lang="en" sz="1600" dirty="0">
                <a:solidFill>
                  <a:schemeClr val="lt1"/>
                </a:solidFill>
                <a:latin typeface="DM Sans"/>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Sans"/>
                <a:ea typeface="DM Sans"/>
                <a:cs typeface="DM Sans"/>
                <a:sym typeface="DM Sans"/>
              </a:rPr>
              <a:t>Lynn </a:t>
            </a:r>
            <a:r>
              <a:rPr lang="en" sz="1600" dirty="0" err="1">
                <a:solidFill>
                  <a:schemeClr val="lt1"/>
                </a:solidFill>
                <a:latin typeface="DM Sans"/>
                <a:ea typeface="DM Sans"/>
                <a:cs typeface="DM Sans"/>
                <a:sym typeface="DM Sans"/>
              </a:rPr>
              <a:t>Langit</a:t>
            </a:r>
            <a:endParaRPr sz="1600" dirty="0">
              <a:solidFill>
                <a:schemeClr val="lt1"/>
              </a:solidFill>
              <a:latin typeface="DM Sans"/>
              <a:ea typeface="DM Sans"/>
              <a:cs typeface="DM Sans"/>
              <a:sym typeface="DM Sans"/>
            </a:endParaRPr>
          </a:p>
        </p:txBody>
      </p:sp>
      <p:pic>
        <p:nvPicPr>
          <p:cNvPr id="1315" name="Google Shape;1315;p110"/>
          <p:cNvPicPr preferRelativeResize="0"/>
          <p:nvPr/>
        </p:nvPicPr>
        <p:blipFill>
          <a:blip r:embed="rId3">
            <a:alphaModFix/>
          </a:blip>
          <a:stretch>
            <a:fillRect/>
          </a:stretch>
        </p:blipFill>
        <p:spPr>
          <a:xfrm>
            <a:off x="8720925" y="431100"/>
            <a:ext cx="3095600" cy="2906425"/>
          </a:xfrm>
          <a:prstGeom prst="rect">
            <a:avLst/>
          </a:prstGeom>
          <a:noFill/>
          <a:ln>
            <a:noFill/>
          </a:ln>
        </p:spPr>
      </p:pic>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2"/>
                </a:solidFill>
                <a:latin typeface="DM Sans"/>
                <a:ea typeface="DM Sans"/>
                <a:cs typeface="DM Sans"/>
                <a:sym typeface="DM Sans"/>
              </a:rPr>
              <a:t>Talk Resources:</a:t>
            </a:r>
            <a:endParaRPr sz="1600">
              <a:solidFill>
                <a:schemeClr val="lt2"/>
              </a:solidFill>
              <a:latin typeface="DM Sans"/>
              <a:ea typeface="DM Sans"/>
              <a:cs typeface="DM Sans"/>
              <a:sym typeface="DM Sans"/>
            </a:endParaRPr>
          </a:p>
        </p:txBody>
      </p:sp>
      <p:pic>
        <p:nvPicPr>
          <p:cNvPr id="1317" name="Google Shape;1317;p110"/>
          <p:cNvPicPr preferRelativeResize="0">
            <a:picLocks noGrp="1"/>
          </p:cNvPicPr>
          <p:nvPr>
            <p:ph type="pic" idx="3"/>
          </p:nvPr>
        </p:nvPicPr>
        <p:blipFill rotWithShape="1">
          <a:blip r:embed="rId4">
            <a:alphaModFix/>
          </a:blip>
          <a:srcRect t="10591" b="10599"/>
          <a:stretch/>
        </p:blipFill>
        <p:spPr>
          <a:xfrm>
            <a:off x="631750" y="5520800"/>
            <a:ext cx="1000800" cy="1000800"/>
          </a:xfrm>
          <a:prstGeom prst="ellipse">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E57FA532-ED2F-1FF0-8E35-6E9EAA0BD783}"/>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240</a:t>
            </a:fld>
            <a:endParaRPr/>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241</a:t>
            </a:fld>
            <a:endParaRPr/>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242</a:t>
            </a:fld>
            <a:endParaRPr/>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243</a:t>
            </a:fld>
            <a:endParaRPr/>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244</a:t>
            </a:fld>
            <a:endParaRPr/>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245</a:t>
            </a:fld>
            <a:endParaRPr/>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246</a:t>
            </a:fld>
            <a:endParaRPr/>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247</a:t>
            </a:fld>
            <a:endParaRPr/>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7" name="Picture 16" descr="Graphical user interface, application, Teams&#10;&#10;Description automatically generated">
            <a:extLst>
              <a:ext uri="{FF2B5EF4-FFF2-40B4-BE49-F238E27FC236}">
                <a16:creationId xmlns:a16="http://schemas.microsoft.com/office/drawing/2014/main" id="{98E82509-A805-9B04-9CC3-58DA0D64EF56}"/>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056962" y="600075"/>
            <a:ext cx="10867359"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b="1" i="1" dirty="0">
                <a:solidFill>
                  <a:schemeClr val="accent3"/>
                </a:solidFill>
                <a:latin typeface="DM Sans"/>
                <a:ea typeface="DM Sans"/>
                <a:cs typeface="DM Sans"/>
                <a:sym typeface="DM Sans"/>
              </a:rPr>
              <a:t>5 days</a:t>
            </a:r>
            <a:r>
              <a:rPr lang="en" sz="5600" i="1" dirty="0">
                <a:latin typeface="DM Sans"/>
                <a:ea typeface="DM Sans"/>
                <a:cs typeface="DM Sans"/>
                <a:sym typeface="DM Sans"/>
              </a:rPr>
              <a:t> </a:t>
            </a:r>
            <a:r>
              <a:rPr lang="en" sz="5600" dirty="0">
                <a:latin typeface="DM Sans"/>
                <a:ea typeface="DM Sans"/>
                <a:cs typeface="DM Sans"/>
                <a:sym typeface="DM Sans"/>
              </a:rPr>
              <a:t>to find the bug</a:t>
            </a:r>
            <a:endParaRPr sz="5600" i="1" dirty="0">
              <a:solidFill>
                <a:schemeClr val="accent1"/>
              </a:solidFill>
              <a:latin typeface="DM Sans"/>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b="1" i="1" dirty="0">
                <a:solidFill>
                  <a:schemeClr val="accent3"/>
                </a:solidFill>
                <a:latin typeface="DM Sans"/>
                <a:ea typeface="DM Sans"/>
                <a:cs typeface="DM Sans"/>
                <a:sym typeface="DM Sans"/>
              </a:rPr>
              <a:t>5 days</a:t>
            </a:r>
            <a:r>
              <a:rPr lang="en" sz="5600" i="1" dirty="0">
                <a:latin typeface="DM Sans"/>
                <a:ea typeface="DM Sans"/>
                <a:cs typeface="DM Sans"/>
                <a:sym typeface="DM Sans"/>
              </a:rPr>
              <a:t> </a:t>
            </a:r>
            <a:r>
              <a:rPr lang="en" sz="5600" dirty="0">
                <a:latin typeface="DM Sans"/>
                <a:ea typeface="DM Sans"/>
                <a:cs typeface="DM Sans"/>
                <a:sym typeface="DM Sans"/>
              </a:rPr>
              <a:t>to find the bug</a:t>
            </a:r>
            <a:endParaRPr sz="5600" i="1" dirty="0">
              <a:solidFill>
                <a:schemeClr val="accent1"/>
              </a:solidFill>
              <a:latin typeface="DM Sans"/>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1">
                          <a:solidFill>
                            <a:schemeClr val="dk1"/>
                          </a:solidFill>
                        </a:rPr>
                        <a:t>checkin_count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a:solidFill>
                            <a:schemeClr val="dk1"/>
                          </a:solidFill>
                        </a:rPr>
                        <a:t>3</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1">
                          <a:solidFill>
                            <a:schemeClr val="dk1"/>
                          </a:solidFill>
                        </a:rPr>
                        <a:t>review_count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a:solidFill>
                            <a:schemeClr val="dk1"/>
                          </a:solidFill>
                        </a:rPr>
                        <a:t>1</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91" name="Google Shape;591;p70"/>
          <p:cNvGraphicFramePr/>
          <p:nvPr/>
        </p:nvGraphicFramePr>
        <p:xfrm>
          <a:off x="3600075" y="535725"/>
          <a:ext cx="2430300" cy="1140136"/>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1">
                          <a:solidFill>
                            <a:schemeClr val="dk1"/>
                          </a:solidFill>
                        </a:rPr>
                        <a:t>business_id</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a:solidFill>
                            <a:schemeClr val="dk1"/>
                          </a:solidFill>
                        </a:rPr>
                        <a:t>mWMc6_wTdE0EUBKIGXDVfA</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‘2021-11-07’,</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‘2022-03-31’,</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‘2022-04-14’</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92" name="Google Shape;592;p70"/>
          <p:cNvGraphicFramePr/>
          <p:nvPr/>
        </p:nvGraphicFramePr>
        <p:xfrm>
          <a:off x="9552025" y="553988"/>
          <a:ext cx="2430300" cy="1097225"/>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1">
                          <a:solidFill>
                            <a:schemeClr val="dk1"/>
                          </a:solidFill>
                        </a:rPr>
                        <a:t>business_id</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a:solidFill>
                            <a:schemeClr val="dk1"/>
                          </a:solidFill>
                        </a:rPr>
                        <a:t>mWMc6_wTdE0EUBKIGXDVfA</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‘2022-04-14”</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93" name="Google Shape;593;p70"/>
          <p:cNvSpPr/>
          <p:nvPr/>
        </p:nvSpPr>
        <p:spPr>
          <a:xfrm>
            <a:off x="4836650" y="1429750"/>
            <a:ext cx="734100" cy="2859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0"/>
          <p:cNvSpPr/>
          <p:nvPr/>
        </p:nvSpPr>
        <p:spPr>
          <a:xfrm>
            <a:off x="9552025" y="1102600"/>
            <a:ext cx="2430300" cy="5487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10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
                                        </p:tgtEl>
                                        <p:attrNameLst>
                                          <p:attrName>style.visibility</p:attrName>
                                        </p:attrNameLst>
                                      </p:cBhvr>
                                      <p:to>
                                        <p:strVal val="visible"/>
                                      </p:to>
                                    </p:set>
                                    <p:animEffect transition="in" filter="fade">
                                      <p:cBhvr>
                                        <p:cTn id="22" dur="1000"/>
                                        <p:tgtEl>
                                          <p:spTgt spid="5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1000"/>
                                        <p:tgtEl>
                                          <p:spTgt spid="589"/>
                                        </p:tgtEl>
                                      </p:cBhvr>
                                    </p:animEffec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0"/>
                                        </p:tgtEl>
                                        <p:attrNameLst>
                                          <p:attrName>style.visibility</p:attrName>
                                        </p:attrNameLst>
                                      </p:cBhvr>
                                      <p:to>
                                        <p:strVal val="visible"/>
                                      </p:to>
                                    </p:set>
                                    <p:animEffect transition="in" filter="fade">
                                      <p:cBhvr>
                                        <p:cTn id="34" dur="1000"/>
                                        <p:tgtEl>
                                          <p:spTgt spid="5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fade">
                                      <p:cBhvr>
                                        <p:cTn id="39" dur="1000"/>
                                        <p:tgtEl>
                                          <p:spTgt spid="5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94"/>
                                        </p:tgtEl>
                                        <p:attrNameLst>
                                          <p:attrName>style.visibility</p:attrName>
                                        </p:attrNameLst>
                                      </p:cBhvr>
                                      <p:to>
                                        <p:strVal val="visible"/>
                                      </p:to>
                                    </p:set>
                                    <p:animEffect transition="in" filter="fade">
                                      <p:cBhvr>
                                        <p:cTn id="44" dur="1000"/>
                                        <p:tgtEl>
                                          <p:spTgt spid="5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8"/>
                                        </p:tgtEl>
                                        <p:attrNameLst>
                                          <p:attrName>style.visibility</p:attrName>
                                        </p:attrNameLst>
                                      </p:cBhvr>
                                      <p:to>
                                        <p:strVal val="visible"/>
                                      </p:to>
                                    </p:set>
                                    <p:animEffect transition="in" filter="fade">
                                      <p:cBhvr>
                                        <p:cTn id="49"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rPr>
              <a:t>Mobile </a:t>
            </a:r>
          </a:p>
          <a:p>
            <a:pPr algn="ctr"/>
            <a:r>
              <a:rPr lang="en-US" sz="1600" dirty="0">
                <a:solidFill>
                  <a:schemeClr val="bg1"/>
                </a:solidFill>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rPr>
              <a:t>Mobile </a:t>
            </a:r>
          </a:p>
          <a:p>
            <a:pPr algn="ctr"/>
            <a:r>
              <a:rPr lang="en-US" sz="1600" dirty="0">
                <a:ln>
                  <a:solidFill>
                    <a:sysClr val="windowText" lastClr="000000"/>
                  </a:solidFill>
                </a:ln>
                <a:solidFill>
                  <a:schemeClr val="tx1"/>
                </a:solidFill>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p>
          <a:p>
            <a:r>
              <a:rPr lang="en-US" sz="1600" dirty="0">
                <a:solidFill>
                  <a:schemeClr val="tx1"/>
                </a:solidFill>
                <a:latin typeface="DM Mono" panose="020B0509040201040103" pitchFamily="49" charset="77"/>
              </a:rPr>
              <a:t>    how= </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left_anti</a:t>
            </a:r>
            <a:r>
              <a:rPr lang="en-US" sz="1600" dirty="0">
                <a:solidFill>
                  <a:schemeClr val="accent6">
                    <a:lumMod val="50000"/>
                  </a:schemeClr>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27" grpId="0"/>
      <p:bldP spid="37" grpId="0"/>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Sans" pitchFamily="2" charset="77"/>
              </a:rPr>
              <a:t>Mobile </a:t>
            </a:r>
          </a:p>
          <a:p>
            <a:pPr algn="ctr"/>
            <a:r>
              <a:rPr lang="en-US" sz="1600" dirty="0">
                <a:ln>
                  <a:solidFill>
                    <a:sysClr val="windowText" lastClr="000000"/>
                  </a:solidFill>
                </a:ln>
                <a:solidFill>
                  <a:schemeClr val="tx1"/>
                </a:solidFill>
                <a:latin typeface="DM Sans" pitchFamily="2"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rPr>
              <a:t>Mobile </a:t>
            </a:r>
          </a:p>
          <a:p>
            <a:pPr algn="ctr"/>
            <a:r>
              <a:rPr lang="en-US" sz="1600" dirty="0">
                <a:ln>
                  <a:solidFill>
                    <a:sysClr val="windowText" lastClr="000000"/>
                  </a:solidFill>
                </a:ln>
                <a:solidFill>
                  <a:schemeClr val="tx1"/>
                </a:solidFill>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2202847" cy="920380"/>
          </a:xfrm>
          <a:prstGeom prst="rect">
            <a:avLst/>
          </a:prstGeom>
          <a:noFill/>
        </p:spPr>
        <p:txBody>
          <a:bodyPr wrap="none" rtlCol="0">
            <a:spAutoFit/>
          </a:bodyPr>
          <a:lstStyle/>
          <a:p>
            <a:r>
              <a:rPr lang="en-US" sz="1600" b="1" dirty="0" err="1">
                <a:solidFill>
                  <a:schemeClr val="tx1"/>
                </a:solidFill>
                <a:latin typeface="DM Sans" pitchFamily="2" charset="77"/>
              </a:rPr>
              <a:t>num_checkins</a:t>
            </a:r>
            <a:r>
              <a:rPr lang="en-US" sz="1600" b="1" dirty="0">
                <a:solidFill>
                  <a:schemeClr val="tx1"/>
                </a:solidFill>
                <a:latin typeface="DM Sans" pitchFamily="2" charset="77"/>
              </a:rPr>
              <a:t>: </a:t>
            </a:r>
            <a:r>
              <a:rPr lang="en-US" sz="1600" dirty="0">
                <a:solidFill>
                  <a:schemeClr val="tx1"/>
                </a:solidFill>
                <a:latin typeface="DM Sans" pitchFamily="2" charset="77"/>
              </a:rPr>
              <a:t>	 2</a:t>
            </a:r>
          </a:p>
          <a:p>
            <a:r>
              <a:rPr lang="en-US" sz="1600" b="1" dirty="0" err="1">
                <a:solidFill>
                  <a:schemeClr val="tx1"/>
                </a:solidFill>
                <a:latin typeface="DM Sans" pitchFamily="2" charset="77"/>
              </a:rPr>
              <a:t>num_reviews</a:t>
            </a:r>
            <a:r>
              <a:rPr lang="en-US" sz="1600" b="1" dirty="0">
                <a:solidFill>
                  <a:schemeClr val="tx1"/>
                </a:solidFill>
                <a:latin typeface="DM Sans" pitchFamily="2" charset="77"/>
              </a:rPr>
              <a:t>:</a:t>
            </a:r>
            <a:r>
              <a:rPr lang="en-US" sz="1600" dirty="0">
                <a:solidFill>
                  <a:schemeClr val="tx1"/>
                </a:solidFill>
                <a:latin typeface="DM Sans" pitchFamily="2" charset="77"/>
              </a:rPr>
              <a:t>	 2</a:t>
            </a:r>
          </a:p>
          <a:p>
            <a:pPr>
              <a:lnSpc>
                <a:spcPct val="150000"/>
              </a:lnSpc>
            </a:pPr>
            <a:r>
              <a:rPr lang="en-US" sz="1600" b="1" dirty="0" err="1">
                <a:solidFill>
                  <a:schemeClr val="tx1"/>
                </a:solidFill>
                <a:latin typeface="DM Sans" pitchFamily="2" charset="77"/>
              </a:rPr>
              <a:t>num_interactions</a:t>
            </a:r>
            <a:r>
              <a:rPr lang="en-US" sz="1600" b="1" dirty="0">
                <a:solidFill>
                  <a:schemeClr val="tx1"/>
                </a:solidFill>
                <a:latin typeface="DM Sans" pitchFamily="2" charset="77"/>
              </a:rPr>
              <a:t>:	 4</a:t>
            </a:r>
            <a:endParaRPr lang="en-US" sz="1600" dirty="0">
              <a:solidFill>
                <a:schemeClr val="tx1"/>
              </a:solidFill>
              <a:latin typeface="DM Sans" pitchFamily="2" charset="77"/>
            </a:endParaRP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2202847" cy="920380"/>
          </a:xfrm>
          <a:prstGeom prst="rect">
            <a:avLst/>
          </a:prstGeom>
          <a:noFill/>
        </p:spPr>
        <p:txBody>
          <a:bodyPr wrap="none" rtlCol="0">
            <a:spAutoFit/>
          </a:bodyPr>
          <a:lstStyle/>
          <a:p>
            <a:r>
              <a:rPr lang="en-US" sz="1600" b="1" dirty="0" err="1">
                <a:solidFill>
                  <a:schemeClr val="tx1"/>
                </a:solidFill>
                <a:latin typeface="DM Sans" pitchFamily="2" charset="77"/>
              </a:rPr>
              <a:t>num_checkins</a:t>
            </a:r>
            <a:r>
              <a:rPr lang="en-US" sz="1600" b="1" dirty="0">
                <a:solidFill>
                  <a:schemeClr val="tx1"/>
                </a:solidFill>
                <a:latin typeface="DM Sans" pitchFamily="2" charset="77"/>
              </a:rPr>
              <a:t>: </a:t>
            </a:r>
            <a:r>
              <a:rPr lang="en-US" sz="1600" dirty="0">
                <a:solidFill>
                  <a:schemeClr val="tx1"/>
                </a:solidFill>
                <a:latin typeface="DM Sans" pitchFamily="2" charset="77"/>
              </a:rPr>
              <a:t>	 2</a:t>
            </a:r>
          </a:p>
          <a:p>
            <a:r>
              <a:rPr lang="en-US" sz="1600" b="1" dirty="0" err="1">
                <a:solidFill>
                  <a:schemeClr val="tx1"/>
                </a:solidFill>
                <a:latin typeface="DM Sans" pitchFamily="2" charset="77"/>
              </a:rPr>
              <a:t>num_reviews</a:t>
            </a:r>
            <a:r>
              <a:rPr lang="en-US" sz="1600" b="1" dirty="0">
                <a:solidFill>
                  <a:schemeClr val="tx1"/>
                </a:solidFill>
                <a:latin typeface="DM Sans" pitchFamily="2" charset="77"/>
              </a:rPr>
              <a:t>:</a:t>
            </a:r>
            <a:r>
              <a:rPr lang="en-US" sz="1600" dirty="0">
                <a:solidFill>
                  <a:schemeClr val="tx1"/>
                </a:solidFill>
                <a:latin typeface="DM Sans" pitchFamily="2" charset="77"/>
              </a:rPr>
              <a:t>	 1</a:t>
            </a:r>
          </a:p>
          <a:p>
            <a:pPr>
              <a:lnSpc>
                <a:spcPct val="150000"/>
              </a:lnSpc>
            </a:pPr>
            <a:r>
              <a:rPr lang="en-US" sz="1600" b="1" dirty="0" err="1">
                <a:solidFill>
                  <a:schemeClr val="tx1"/>
                </a:solidFill>
                <a:latin typeface="DM Sans" pitchFamily="2" charset="77"/>
              </a:rPr>
              <a:t>num_interactions</a:t>
            </a:r>
            <a:r>
              <a:rPr lang="en-US" sz="1600" b="1" dirty="0">
                <a:solidFill>
                  <a:schemeClr val="tx1"/>
                </a:solidFill>
                <a:latin typeface="DM Sans" pitchFamily="2" charset="77"/>
              </a:rPr>
              <a:t>:	 </a:t>
            </a:r>
            <a:r>
              <a:rPr lang="en-US" sz="1600" dirty="0">
                <a:solidFill>
                  <a:schemeClr val="tx1"/>
                </a:solidFill>
                <a:latin typeface="DM Sans" pitchFamily="2" charset="77"/>
              </a:rPr>
              <a:t>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b="1">
                <a:solidFill>
                  <a:schemeClr val="accent1"/>
                </a:solidFill>
                <a:latin typeface="Courier New"/>
                <a:ea typeface="Courier New"/>
                <a:cs typeface="Courier New"/>
                <a:sym typeface="Courier New"/>
              </a:rPr>
              <a:t>Generic Test:</a:t>
            </a:r>
            <a:endParaRPr sz="2300" b="1">
              <a:solidFill>
                <a:schemeClr val="accen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600" b="1">
              <a:solidFill>
                <a:srgbClr val="FFCB8B"/>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chemeClr val="accent3"/>
                </a:solidFill>
                <a:latin typeface="Courier New"/>
                <a:ea typeface="Courier New"/>
                <a:cs typeface="Courier New"/>
                <a:sym typeface="Courier New"/>
              </a:rPr>
              <a:t>models</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rgbClr val="D6DEEB"/>
                </a:solidFill>
                <a:latin typeface="Courier New"/>
                <a:ea typeface="Courier New"/>
                <a:cs typeface="Courier New"/>
                <a:sym typeface="Courier New"/>
              </a:rPr>
              <a:t> </a:t>
            </a:r>
            <a:r>
              <a:rPr lang="en" sz="1600" b="1">
                <a:solidFill>
                  <a:srgbClr val="C792EA"/>
                </a:solidFill>
                <a:latin typeface="Courier New"/>
                <a:ea typeface="Courier New"/>
                <a:cs typeface="Courier New"/>
                <a:sym typeface="Courier New"/>
              </a:rPr>
              <a:t>-</a:t>
            </a:r>
            <a:r>
              <a:rPr lang="en" sz="1600" b="1">
                <a:solidFill>
                  <a:srgbClr val="D6DEEB"/>
                </a:solidFill>
                <a:latin typeface="Courier New"/>
                <a:ea typeface="Courier New"/>
                <a:cs typeface="Courier New"/>
                <a:sym typeface="Courier New"/>
              </a:rPr>
              <a:t> </a:t>
            </a:r>
            <a:r>
              <a:rPr lang="en" sz="1600" b="1">
                <a:solidFill>
                  <a:schemeClr val="accent3"/>
                </a:solidFill>
                <a:latin typeface="Courier New"/>
                <a:ea typeface="Courier New"/>
                <a:cs typeface="Courier New"/>
                <a:sym typeface="Courier New"/>
              </a:rPr>
              <a:t>name</a:t>
            </a:r>
            <a:r>
              <a:rPr lang="en" sz="1600" b="1">
                <a:solidFill>
                  <a:srgbClr val="C792EA"/>
                </a:solidFill>
                <a:latin typeface="Courier New"/>
                <a:ea typeface="Courier New"/>
                <a:cs typeface="Courier New"/>
                <a:sym typeface="Courier New"/>
              </a:rPr>
              <a:t>:</a:t>
            </a:r>
            <a:r>
              <a:rPr lang="en" sz="1600" b="1">
                <a:solidFill>
                  <a:srgbClr val="D6DEEB"/>
                </a:solidFill>
                <a:latin typeface="Courier New"/>
                <a:ea typeface="Courier New"/>
                <a:cs typeface="Courier New"/>
                <a:sym typeface="Courier New"/>
              </a:rPr>
              <a:t> </a:t>
            </a:r>
            <a:r>
              <a:rPr lang="en" sz="1600" b="1">
                <a:solidFill>
                  <a:schemeClr val="dk2"/>
                </a:solidFill>
                <a:latin typeface="Courier New"/>
                <a:ea typeface="Courier New"/>
                <a:cs typeface="Courier New"/>
                <a:sym typeface="Courier New"/>
              </a:rPr>
              <a:t>pandemic_recovery</a:t>
            </a:r>
            <a:endParaRPr sz="1600" b="1">
              <a:solidFill>
                <a:schemeClr val="dk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rgbClr val="D6DEEB"/>
                </a:solidFill>
                <a:latin typeface="Courier New"/>
                <a:ea typeface="Courier New"/>
                <a:cs typeface="Courier New"/>
                <a:sym typeface="Courier New"/>
              </a:rPr>
              <a:t>   </a:t>
            </a:r>
            <a:r>
              <a:rPr lang="en" sz="1600" b="1">
                <a:solidFill>
                  <a:schemeClr val="accent3"/>
                </a:solidFill>
                <a:latin typeface="Courier New"/>
                <a:ea typeface="Courier New"/>
                <a:cs typeface="Courier New"/>
                <a:sym typeface="Courier New"/>
              </a:rPr>
              <a:t>columns</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rgbClr val="D6DEEB"/>
                </a:solidFill>
                <a:latin typeface="Courier New"/>
                <a:ea typeface="Courier New"/>
                <a:cs typeface="Courier New"/>
                <a:sym typeface="Courier New"/>
              </a:rPr>
              <a:t>     </a:t>
            </a:r>
            <a:r>
              <a:rPr lang="en" sz="1600" b="1">
                <a:solidFill>
                  <a:srgbClr val="C792EA"/>
                </a:solidFill>
                <a:latin typeface="Courier New"/>
                <a:ea typeface="Courier New"/>
                <a:cs typeface="Courier New"/>
                <a:sym typeface="Courier New"/>
              </a:rPr>
              <a:t>-</a:t>
            </a:r>
            <a:r>
              <a:rPr lang="en" sz="1600" b="1">
                <a:solidFill>
                  <a:srgbClr val="D6DEEB"/>
                </a:solidFill>
                <a:latin typeface="Courier New"/>
                <a:ea typeface="Courier New"/>
                <a:cs typeface="Courier New"/>
                <a:sym typeface="Courier New"/>
              </a:rPr>
              <a:t> </a:t>
            </a:r>
            <a:r>
              <a:rPr lang="en" sz="1600" b="1">
                <a:solidFill>
                  <a:schemeClr val="accent3"/>
                </a:solidFill>
                <a:latin typeface="Courier New"/>
                <a:ea typeface="Courier New"/>
                <a:cs typeface="Courier New"/>
                <a:sym typeface="Courier New"/>
              </a:rPr>
              <a:t>name</a:t>
            </a:r>
            <a:r>
              <a:rPr lang="en" sz="1600" b="1">
                <a:solidFill>
                  <a:srgbClr val="C792EA"/>
                </a:solidFill>
                <a:latin typeface="Courier New"/>
                <a:ea typeface="Courier New"/>
                <a:cs typeface="Courier New"/>
                <a:sym typeface="Courier New"/>
              </a:rPr>
              <a:t>:</a:t>
            </a:r>
            <a:r>
              <a:rPr lang="en" sz="1600" b="1">
                <a:solidFill>
                  <a:srgbClr val="D6DEEB"/>
                </a:solidFill>
                <a:latin typeface="Courier New"/>
                <a:ea typeface="Courier New"/>
                <a:cs typeface="Courier New"/>
                <a:sym typeface="Courier New"/>
              </a:rPr>
              <a:t> </a:t>
            </a:r>
            <a:r>
              <a:rPr lang="en" sz="1600" b="1">
                <a:solidFill>
                  <a:schemeClr val="dk2"/>
                </a:solidFill>
                <a:latin typeface="Courier New"/>
                <a:ea typeface="Courier New"/>
                <a:cs typeface="Courier New"/>
                <a:sym typeface="Courier New"/>
              </a:rPr>
              <a:t>business_id</a:t>
            </a:r>
            <a:endParaRPr sz="1600" b="1">
              <a:solidFill>
                <a:schemeClr val="dk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rgbClr val="D6DEEB"/>
                </a:solidFill>
                <a:latin typeface="Courier New"/>
                <a:ea typeface="Courier New"/>
                <a:cs typeface="Courier New"/>
                <a:sym typeface="Courier New"/>
              </a:rPr>
              <a:t>       </a:t>
            </a:r>
            <a:r>
              <a:rPr lang="en" sz="1600" b="1">
                <a:solidFill>
                  <a:schemeClr val="accent3"/>
                </a:solidFill>
                <a:latin typeface="Courier New"/>
                <a:ea typeface="Courier New"/>
                <a:cs typeface="Courier New"/>
                <a:sym typeface="Courier New"/>
              </a:rPr>
              <a:t>tests</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457200" lvl="0" indent="457200" algn="l" rtl="0">
              <a:lnSpc>
                <a:spcPct val="100000"/>
              </a:lnSpc>
              <a:spcBef>
                <a:spcPts val="0"/>
              </a:spcBef>
              <a:spcAft>
                <a:spcPts val="0"/>
              </a:spcAft>
              <a:buNone/>
            </a:pPr>
            <a:r>
              <a:rPr lang="en" sz="1600" b="1">
                <a:solidFill>
                  <a:srgbClr val="C792EA"/>
                </a:solidFill>
                <a:latin typeface="Courier New"/>
                <a:ea typeface="Courier New"/>
                <a:cs typeface="Courier New"/>
                <a:sym typeface="Courier New"/>
              </a:rPr>
              <a:t>-</a:t>
            </a:r>
            <a:r>
              <a:rPr lang="en" sz="1600" b="1">
                <a:solidFill>
                  <a:srgbClr val="D6DEEB"/>
                </a:solidFill>
                <a:uFill>
                  <a:noFill/>
                </a:u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b="1">
                <a:latin typeface="Courier New"/>
                <a:ea typeface="Courier New"/>
                <a:cs typeface="Courier New"/>
                <a:sym typeface="Courier New"/>
              </a:rPr>
              <a:t>not_null</a:t>
            </a:r>
            <a:endParaRPr sz="1600" b="1">
              <a:latin typeface="Courier New"/>
              <a:ea typeface="Courier New"/>
              <a:cs typeface="Courier New"/>
              <a:sym typeface="Courier New"/>
            </a:endParaRPr>
          </a:p>
          <a:p>
            <a:pPr marL="457200" lvl="0" indent="457200" algn="l" rtl="0">
              <a:lnSpc>
                <a:spcPct val="100000"/>
              </a:lnSpc>
              <a:spcBef>
                <a:spcPts val="0"/>
              </a:spcBef>
              <a:spcAft>
                <a:spcPts val="0"/>
              </a:spcAft>
              <a:buNone/>
            </a:pPr>
            <a:r>
              <a:rPr lang="en" sz="1600" b="1">
                <a:solidFill>
                  <a:srgbClr val="C792EA"/>
                </a:solidFill>
                <a:latin typeface="Courier New"/>
                <a:ea typeface="Courier New"/>
                <a:cs typeface="Courier New"/>
                <a:sym typeface="Courier New"/>
              </a:rPr>
              <a:t>-</a:t>
            </a:r>
            <a:r>
              <a:rPr lang="en" sz="1600" b="1">
                <a:latin typeface="Courier New"/>
                <a:ea typeface="Courier New"/>
                <a:cs typeface="Courier New"/>
                <a:sym typeface="Courier New"/>
              </a:rPr>
              <a:t> unique</a:t>
            </a:r>
            <a:endParaRPr sz="1600" b="1">
              <a:latin typeface="Courier New"/>
              <a:ea typeface="Courier New"/>
              <a:cs typeface="Courier New"/>
              <a:sym typeface="Courier New"/>
            </a:endParaRPr>
          </a:p>
          <a:p>
            <a:pPr marL="0" lvl="0" indent="0" algn="l" rtl="0">
              <a:lnSpc>
                <a:spcPct val="100000"/>
              </a:lnSpc>
              <a:spcBef>
                <a:spcPts val="0"/>
              </a:spcBef>
              <a:spcAft>
                <a:spcPts val="0"/>
              </a:spcAft>
              <a:buNone/>
            </a:pPr>
            <a:r>
              <a:rPr lang="en" sz="2000">
                <a:latin typeface="Courier New"/>
                <a:ea typeface="Courier New"/>
                <a:cs typeface="Courier New"/>
                <a:sym typeface="Courier New"/>
              </a:rPr>
              <a:t> 	  </a:t>
            </a:r>
            <a:endParaRPr/>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b="1">
                <a:solidFill>
                  <a:schemeClr val="accent1"/>
                </a:solidFill>
                <a:latin typeface="Courier New"/>
                <a:ea typeface="Courier New"/>
                <a:cs typeface="Courier New"/>
                <a:sym typeface="Courier New"/>
              </a:rPr>
              <a:t>Specific Test:</a:t>
            </a:r>
            <a:endParaRPr sz="2000" b="1">
              <a:solidFill>
                <a:schemeClr val="accen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600" b="1">
              <a:solidFill>
                <a:srgbClr val="FFCB8B"/>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chemeClr val="accent3"/>
                </a:solidFill>
                <a:latin typeface="Courier New"/>
                <a:ea typeface="Courier New"/>
                <a:cs typeface="Courier New"/>
                <a:sym typeface="Courier New"/>
              </a:rPr>
              <a:t>select</a:t>
            </a:r>
            <a:endParaRPr sz="1600" b="1">
              <a:solidFill>
                <a:schemeClr val="accent3"/>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rgbClr val="FFCB8B"/>
                </a:solidFill>
                <a:latin typeface="Courier New"/>
                <a:ea typeface="Courier New"/>
                <a:cs typeface="Courier New"/>
                <a:sym typeface="Courier New"/>
              </a:rPr>
              <a:t>  </a:t>
            </a:r>
            <a:r>
              <a:rPr lang="en" sz="1600" b="1">
                <a:solidFill>
                  <a:schemeClr val="dk2"/>
                </a:solidFill>
                <a:latin typeface="Courier New"/>
                <a:ea typeface="Courier New"/>
                <a:cs typeface="Courier New"/>
                <a:sym typeface="Courier New"/>
              </a:rPr>
              <a:t> business_id</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chemeClr val="dk2"/>
                </a:solidFill>
                <a:latin typeface="Courier New"/>
                <a:ea typeface="Courier New"/>
                <a:cs typeface="Courier New"/>
                <a:sym typeface="Courier New"/>
              </a:rPr>
              <a:t>   num_interactions</a:t>
            </a:r>
            <a:endParaRPr sz="1600" b="1">
              <a:solidFill>
                <a:schemeClr val="dk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chemeClr val="accent3"/>
                </a:solidFill>
                <a:latin typeface="Courier New"/>
                <a:ea typeface="Courier New"/>
                <a:cs typeface="Courier New"/>
                <a:sym typeface="Courier New"/>
              </a:rPr>
              <a:t>from </a:t>
            </a:r>
            <a:r>
              <a:rPr lang="en" sz="1600" b="1">
                <a:solidFill>
                  <a:schemeClr val="lt2"/>
                </a:solidFill>
                <a:latin typeface="Courier New"/>
                <a:ea typeface="Courier New"/>
                <a:cs typeface="Courier New"/>
                <a:sym typeface="Courier New"/>
              </a:rPr>
              <a:t>{{ ref</a:t>
            </a:r>
            <a:r>
              <a:rPr lang="en" sz="1600" b="1">
                <a:solidFill>
                  <a:srgbClr val="C792EA"/>
                </a:solidFill>
                <a:latin typeface="Courier New"/>
                <a:ea typeface="Courier New"/>
                <a:cs typeface="Courier New"/>
                <a:sym typeface="Courier New"/>
              </a:rPr>
              <a:t>(</a:t>
            </a:r>
            <a:r>
              <a:rPr lang="en" sz="1600" b="1">
                <a:solidFill>
                  <a:schemeClr val="accent5"/>
                </a:solidFill>
                <a:latin typeface="Courier New"/>
                <a:ea typeface="Courier New"/>
                <a:cs typeface="Courier New"/>
                <a:sym typeface="Courier New"/>
              </a:rPr>
              <a:t>'pandemic_recovery'</a:t>
            </a:r>
            <a:r>
              <a:rPr lang="en" sz="1600" b="1">
                <a:solidFill>
                  <a:srgbClr val="C792EA"/>
                </a:solidFill>
                <a:latin typeface="Courier New"/>
                <a:ea typeface="Courier New"/>
                <a:cs typeface="Courier New"/>
                <a:sym typeface="Courier New"/>
              </a:rPr>
              <a:t>)</a:t>
            </a:r>
            <a:r>
              <a:rPr lang="en" sz="1600" b="1">
                <a:solidFill>
                  <a:schemeClr val="lt2"/>
                </a:solidFill>
                <a:latin typeface="Courier New"/>
                <a:ea typeface="Courier New"/>
                <a:cs typeface="Courier New"/>
                <a:sym typeface="Courier New"/>
              </a:rPr>
              <a:t>}}</a:t>
            </a:r>
            <a:endParaRPr sz="16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chemeClr val="accent3"/>
                </a:solidFill>
                <a:latin typeface="Courier New"/>
                <a:ea typeface="Courier New"/>
                <a:cs typeface="Courier New"/>
                <a:sym typeface="Courier New"/>
              </a:rPr>
              <a:t>where</a:t>
            </a:r>
            <a:r>
              <a:rPr lang="en" sz="1600" b="1">
                <a:solidFill>
                  <a:srgbClr val="FFC66D"/>
                </a:solidFill>
                <a:latin typeface="Courier New"/>
                <a:ea typeface="Courier New"/>
                <a:cs typeface="Courier New"/>
                <a:sym typeface="Courier New"/>
              </a:rPr>
              <a:t> </a:t>
            </a:r>
            <a:r>
              <a:rPr lang="en" sz="1600" b="1">
                <a:latin typeface="Courier New"/>
                <a:ea typeface="Courier New"/>
                <a:cs typeface="Courier New"/>
                <a:sym typeface="Courier New"/>
              </a:rPr>
              <a:t>num_interactions </a:t>
            </a:r>
            <a:r>
              <a:rPr lang="en" sz="1600" b="1">
                <a:solidFill>
                  <a:srgbClr val="C792EA"/>
                </a:solidFill>
                <a:latin typeface="Courier New"/>
                <a:ea typeface="Courier New"/>
                <a:cs typeface="Courier New"/>
                <a:sym typeface="Courier New"/>
              </a:rPr>
              <a:t>!=</a:t>
            </a:r>
            <a:r>
              <a:rPr lang="en" sz="1600" b="1">
                <a:latin typeface="Courier New"/>
                <a:ea typeface="Courier New"/>
                <a:cs typeface="Courier New"/>
                <a:sym typeface="Courier New"/>
              </a:rPr>
              <a:t> </a:t>
            </a:r>
            <a:endParaRPr sz="1600" b="1">
              <a:latin typeface="Courier New"/>
              <a:ea typeface="Courier New"/>
              <a:cs typeface="Courier New"/>
              <a:sym typeface="Courier New"/>
            </a:endParaRPr>
          </a:p>
          <a:p>
            <a:pPr marL="0" lvl="0" indent="457200" algn="l" rtl="0">
              <a:lnSpc>
                <a:spcPct val="100000"/>
              </a:lnSpc>
              <a:spcBef>
                <a:spcPts val="0"/>
              </a:spcBef>
              <a:spcAft>
                <a:spcPts val="0"/>
              </a:spcAft>
              <a:buNone/>
            </a:pPr>
            <a:r>
              <a:rPr lang="en" sz="1600" b="1">
                <a:latin typeface="Courier New"/>
                <a:ea typeface="Courier New"/>
                <a:cs typeface="Courier New"/>
                <a:sym typeface="Courier New"/>
              </a:rPr>
              <a:t>num_reviews </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0" lvl="0" indent="457200" algn="l" rtl="0">
              <a:lnSpc>
                <a:spcPct val="100000"/>
              </a:lnSpc>
              <a:spcBef>
                <a:spcPts val="0"/>
              </a:spcBef>
              <a:spcAft>
                <a:spcPts val="0"/>
              </a:spcAft>
              <a:buNone/>
            </a:pPr>
            <a:r>
              <a:rPr lang="en" sz="1600" b="1">
                <a:latin typeface="Courier New"/>
                <a:ea typeface="Courier New"/>
                <a:cs typeface="Courier New"/>
                <a:sym typeface="Courier New"/>
              </a:rPr>
              <a:t>num_checkins </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0" lvl="0" indent="457200" algn="l" rtl="0">
              <a:lnSpc>
                <a:spcPct val="100000"/>
              </a:lnSpc>
              <a:spcBef>
                <a:spcPts val="0"/>
              </a:spcBef>
              <a:spcAft>
                <a:spcPts val="0"/>
              </a:spcAft>
              <a:buNone/>
            </a:pPr>
            <a:r>
              <a:rPr lang="en" sz="1600" b="1">
                <a:latin typeface="Courier New"/>
                <a:ea typeface="Courier New"/>
                <a:cs typeface="Courier New"/>
                <a:sym typeface="Courier New"/>
              </a:rPr>
              <a:t>num_tips</a:t>
            </a:r>
            <a:endParaRPr sz="1600" b="1">
              <a:latin typeface="Courier New"/>
              <a:ea typeface="Courier New"/>
              <a:cs typeface="Courier New"/>
              <a:sym typeface="Courier New"/>
            </a:endParaRPr>
          </a:p>
          <a:p>
            <a:pPr marL="0" lvl="0" indent="0" algn="l" rtl="0">
              <a:lnSpc>
                <a:spcPct val="100000"/>
              </a:lnSpc>
              <a:spcBef>
                <a:spcPts val="0"/>
              </a:spcBef>
              <a:spcAft>
                <a:spcPts val="0"/>
              </a:spcAft>
              <a:buNone/>
            </a:pPr>
            <a:endParaRPr sz="2000" b="1">
              <a:solidFill>
                <a:srgbClr val="FFCB8B"/>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2000" b="1">
              <a:solidFill>
                <a:srgbClr val="FFCB8B"/>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2000">
                <a:latin typeface="Courier New"/>
                <a:ea typeface="Courier New"/>
                <a:cs typeface="Courier New"/>
                <a:sym typeface="Courier New"/>
              </a:rPr>
              <a:t> 	  </a:t>
            </a:r>
            <a:endParaRPr/>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b="1" i="1" dirty="0">
                <a:solidFill>
                  <a:schemeClr val="accent3"/>
                </a:solidFill>
                <a:latin typeface="DM Sans"/>
                <a:ea typeface="DM Sans"/>
                <a:cs typeface="DM Sans"/>
                <a:sym typeface="DM Sans"/>
              </a:rPr>
              <a:t>5 days</a:t>
            </a:r>
            <a:r>
              <a:rPr lang="en" sz="5600" i="1" dirty="0">
                <a:latin typeface="DM Sans"/>
                <a:ea typeface="DM Sans"/>
                <a:cs typeface="DM Sans"/>
                <a:sym typeface="DM Sans"/>
              </a:rPr>
              <a:t> </a:t>
            </a:r>
            <a:r>
              <a:rPr lang="en" sz="5600" dirty="0">
                <a:latin typeface="DM Sans"/>
                <a:ea typeface="DM Sans"/>
                <a:cs typeface="DM Sans"/>
                <a:sym typeface="DM Sans"/>
              </a:rPr>
              <a:t>to find the bug, </a:t>
            </a:r>
            <a:endParaRPr sz="5600" dirty="0">
              <a:latin typeface="DM Sans"/>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726481" cy="338554"/>
          </a:xfrm>
          <a:prstGeom prst="rect">
            <a:avLst/>
          </a:prstGeom>
          <a:noFill/>
        </p:spPr>
        <p:txBody>
          <a:bodyPr wrap="none" rtlCol="0">
            <a:spAutoFit/>
          </a:bodyPr>
          <a:lstStyle/>
          <a:p>
            <a:r>
              <a:rPr lang="en-US" sz="1600" dirty="0">
                <a:latin typeface="DM Sans" pitchFamily="2"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1710725" cy="338554"/>
          </a:xfrm>
          <a:prstGeom prst="rect">
            <a:avLst/>
          </a:prstGeom>
          <a:noFill/>
        </p:spPr>
        <p:txBody>
          <a:bodyPr wrap="none" rtlCol="0">
            <a:spAutoFit/>
          </a:bodyPr>
          <a:lstStyle/>
          <a:p>
            <a:r>
              <a:rPr lang="en-US" sz="1600" dirty="0">
                <a:latin typeface="DM Sans" pitchFamily="2"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51140" cy="338554"/>
          </a:xfrm>
          <a:prstGeom prst="rect">
            <a:avLst/>
          </a:prstGeom>
          <a:noFill/>
        </p:spPr>
        <p:txBody>
          <a:bodyPr wrap="none" rtlCol="0">
            <a:spAutoFit/>
          </a:bodyPr>
          <a:lstStyle/>
          <a:p>
            <a:r>
              <a:rPr lang="en-US" sz="1600" dirty="0">
                <a:latin typeface="DM Sans" pitchFamily="2"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47452" y="4934963"/>
            <a:ext cx="41613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b="1" i="1" dirty="0">
                <a:solidFill>
                  <a:schemeClr val="accent3"/>
                </a:solidFill>
                <a:latin typeface="DM Sans"/>
                <a:ea typeface="DM Sans"/>
                <a:cs typeface="DM Sans"/>
                <a:sym typeface="DM Sans"/>
              </a:rPr>
              <a:t>5 days</a:t>
            </a:r>
            <a:r>
              <a:rPr lang="en" sz="5600" i="1" dirty="0">
                <a:latin typeface="DM Sans"/>
                <a:ea typeface="DM Sans"/>
                <a:cs typeface="DM Sans"/>
                <a:sym typeface="DM Sans"/>
              </a:rPr>
              <a:t> </a:t>
            </a:r>
            <a:r>
              <a:rPr lang="en" sz="5600" dirty="0">
                <a:latin typeface="DM Sans"/>
                <a:ea typeface="DM Sans"/>
                <a:cs typeface="DM Sans"/>
                <a:sym typeface="DM Sans"/>
              </a:rPr>
              <a:t>to find the bug, </a:t>
            </a:r>
            <a:endParaRPr sz="5600" dirty="0">
              <a:latin typeface="DM Sans"/>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b="1" i="1" dirty="0">
                <a:solidFill>
                  <a:schemeClr val="accent3"/>
                </a:solidFill>
                <a:latin typeface="DM Sans"/>
                <a:ea typeface="DM Sans"/>
                <a:cs typeface="DM Sans"/>
                <a:sym typeface="DM Sans"/>
              </a:rPr>
              <a:t>3 days </a:t>
            </a:r>
            <a:r>
              <a:rPr lang="en" sz="5600" dirty="0">
                <a:latin typeface="DM Sans"/>
                <a:ea typeface="DM Sans"/>
                <a:cs typeface="DM Sans"/>
                <a:sym typeface="DM Sans"/>
              </a:rPr>
              <a:t>to fix it,</a:t>
            </a:r>
            <a:endParaRPr lang="en-CA" sz="5600" i="1" dirty="0">
              <a:solidFill>
                <a:schemeClr val="accent1"/>
              </a:solidFill>
              <a:latin typeface="DM Sans"/>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b="1" i="1" dirty="0">
                <a:solidFill>
                  <a:schemeClr val="accent3"/>
                </a:solidFill>
                <a:latin typeface="DM Sans"/>
                <a:ea typeface="DM Sans"/>
                <a:cs typeface="DM Sans"/>
                <a:sym typeface="DM Sans"/>
              </a:rPr>
              <a:t>5 days</a:t>
            </a:r>
            <a:r>
              <a:rPr lang="en" sz="5600" i="1" dirty="0">
                <a:latin typeface="DM Sans"/>
                <a:ea typeface="DM Sans"/>
                <a:cs typeface="DM Sans"/>
                <a:sym typeface="DM Sans"/>
              </a:rPr>
              <a:t> </a:t>
            </a:r>
            <a:r>
              <a:rPr lang="en" sz="5600" dirty="0">
                <a:latin typeface="DM Sans"/>
                <a:ea typeface="DM Sans"/>
                <a:cs typeface="DM Sans"/>
                <a:sym typeface="DM Sans"/>
              </a:rPr>
              <a:t>to find the bug, </a:t>
            </a:r>
            <a:endParaRPr sz="5600" dirty="0">
              <a:latin typeface="DM Sans"/>
              <a:ea typeface="DM Sans"/>
              <a:cs typeface="DM Sans"/>
              <a:sym typeface="DM Sans"/>
            </a:endParaRPr>
          </a:p>
          <a:p>
            <a:pPr marL="0" lvl="0" indent="0" algn="l" rtl="0">
              <a:spcBef>
                <a:spcPts val="1000"/>
              </a:spcBef>
              <a:spcAft>
                <a:spcPts val="0"/>
              </a:spcAft>
              <a:buNone/>
            </a:pPr>
            <a:r>
              <a:rPr lang="en" sz="5600" b="1" i="1" dirty="0">
                <a:solidFill>
                  <a:schemeClr val="accent3"/>
                </a:solidFill>
                <a:latin typeface="DM Sans"/>
                <a:ea typeface="DM Sans"/>
                <a:cs typeface="DM Sans"/>
                <a:sym typeface="DM Sans"/>
              </a:rPr>
              <a:t>3 days </a:t>
            </a:r>
            <a:r>
              <a:rPr lang="en" sz="5600" dirty="0">
                <a:latin typeface="DM Sans"/>
                <a:ea typeface="DM Sans"/>
                <a:cs typeface="DM Sans"/>
                <a:sym typeface="DM Sans"/>
              </a:rPr>
              <a:t>to fix it,</a:t>
            </a:r>
            <a:endParaRPr lang="en-CA" sz="5600" dirty="0">
              <a:latin typeface="DM Sans"/>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209846" cy="2677656"/>
          </a:xfrm>
          <a:prstGeom prst="rect">
            <a:avLst/>
          </a:prstGeom>
          <a:noFill/>
        </p:spPr>
        <p:txBody>
          <a:bodyPr wrap="none" rtlCol="0">
            <a:spAutoFit/>
          </a:bodyPr>
          <a:lstStyle/>
          <a:p>
            <a:r>
              <a:rPr lang="en" sz="5600" dirty="0">
                <a:latin typeface="DM Sans"/>
                <a:ea typeface="DM Sans"/>
                <a:cs typeface="DM Sans"/>
                <a:sym typeface="DM Sans"/>
              </a:rPr>
              <a:t>followed by </a:t>
            </a:r>
            <a:r>
              <a:rPr lang="en" sz="5600" b="1" i="1" dirty="0">
                <a:solidFill>
                  <a:schemeClr val="accent3"/>
                </a:solidFill>
                <a:latin typeface="DM Sans"/>
                <a:ea typeface="DM Sans"/>
                <a:cs typeface="DM Sans"/>
                <a:sym typeface="DM Sans"/>
              </a:rPr>
              <a:t>1 week</a:t>
            </a:r>
            <a:r>
              <a:rPr lang="en" sz="5600" dirty="0">
                <a:latin typeface="DM Sans"/>
                <a:ea typeface="DM Sans"/>
                <a:cs typeface="DM Sans"/>
                <a:sym typeface="DM Sans"/>
              </a:rPr>
              <a:t> of running </a:t>
            </a:r>
          </a:p>
          <a:p>
            <a:r>
              <a:rPr lang="en" sz="5600" dirty="0">
                <a:latin typeface="DM Sans"/>
                <a:ea typeface="DM Sans"/>
                <a:cs typeface="DM Sans"/>
                <a:sym typeface="DM Sans"/>
              </a:rPr>
              <a:t>backfills for </a:t>
            </a:r>
            <a:r>
              <a:rPr lang="en" sz="5600" b="1" i="1" dirty="0">
                <a:solidFill>
                  <a:schemeClr val="accent3"/>
                </a:solidFill>
                <a:latin typeface="DM Sans"/>
                <a:ea typeface="DM Sans"/>
                <a:cs typeface="DM Sans"/>
                <a:sym typeface="DM Sans"/>
              </a:rPr>
              <a:t>2 months </a:t>
            </a:r>
            <a:r>
              <a:rPr lang="en" sz="5600" dirty="0">
                <a:solidFill>
                  <a:schemeClr val="dk2"/>
                </a:solidFill>
                <a:latin typeface="DM Sans"/>
                <a:ea typeface="DM Sans"/>
                <a:cs typeface="DM Sans"/>
                <a:sym typeface="DM Sans"/>
              </a:rPr>
              <a:t>of data</a:t>
            </a:r>
            <a:endParaRPr lang="en-CA" sz="5600" i="1" dirty="0">
              <a:solidFill>
                <a:schemeClr val="accent1"/>
              </a:solidFill>
              <a:latin typeface="DM Sans"/>
              <a:ea typeface="DM Sans"/>
              <a:cs typeface="DM Sans"/>
              <a:sym typeface="DM Sans"/>
            </a:endParaRPr>
          </a:p>
          <a:p>
            <a:endParaRPr lang="en-US" sz="5600" dirty="0">
              <a:latin typeface="DM Sans" pitchFamily="2"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1" dirty="0">
                          <a:solidFill>
                            <a:schemeClr val="bg2"/>
                          </a:solidFill>
                          <a:latin typeface="DM Sans" pitchFamily="2" charset="77"/>
                        </a:rPr>
                        <a:t>ID</a:t>
                      </a:r>
                    </a:p>
                  </a:txBody>
                  <a:tcPr marL="85341" marR="85341" marT="42671" marB="42671">
                    <a:solidFill>
                      <a:schemeClr val="accent6"/>
                    </a:solidFill>
                  </a:tcPr>
                </a:tc>
                <a:tc>
                  <a:txBody>
                    <a:bodyPr/>
                    <a:lstStyle/>
                    <a:p>
                      <a:r>
                        <a:rPr lang="en-US" sz="1600" b="1"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1" dirty="0">
                          <a:solidFill>
                            <a:schemeClr val="bg2"/>
                          </a:solidFill>
                          <a:latin typeface="DM Sans" pitchFamily="2" charset="77"/>
                        </a:rPr>
                        <a:t>Age</a:t>
                      </a:r>
                    </a:p>
                  </a:txBody>
                  <a:tcPr marL="85341" marR="85341" marT="42671" marB="42671">
                    <a:solidFill>
                      <a:schemeClr val="accent6"/>
                    </a:solidFill>
                  </a:tcPr>
                </a:tc>
                <a:tc>
                  <a:txBody>
                    <a:bodyPr/>
                    <a:lstStyle/>
                    <a:p>
                      <a:r>
                        <a:rPr lang="en-US" sz="1600" b="1"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dirty="0">
                          <a:latin typeface="DM Sans" pitchFamily="2" charset="77"/>
                        </a:rPr>
                        <a:t>01452</a:t>
                      </a:r>
                    </a:p>
                  </a:txBody>
                  <a:tcPr marL="85341" marR="85341" marT="42671" marB="42671"/>
                </a:tc>
                <a:tc>
                  <a:txBody>
                    <a:bodyPr/>
                    <a:lstStyle/>
                    <a:p>
                      <a:r>
                        <a:rPr lang="en-US" sz="1600" dirty="0">
                          <a:latin typeface="DM Sans" pitchFamily="2" charset="77"/>
                        </a:rPr>
                        <a:t>Alan</a:t>
                      </a:r>
                    </a:p>
                  </a:txBody>
                  <a:tcPr marL="85341" marR="85341" marT="42671" marB="42671"/>
                </a:tc>
                <a:tc>
                  <a:txBody>
                    <a:bodyPr/>
                    <a:lstStyle/>
                    <a:p>
                      <a:r>
                        <a:rPr lang="en-US" sz="1600" dirty="0">
                          <a:latin typeface="DM Sans" pitchFamily="2" charset="77"/>
                        </a:rPr>
                        <a:t>452</a:t>
                      </a:r>
                    </a:p>
                  </a:txBody>
                  <a:tcPr marL="85341" marR="85341" marT="42671" marB="42671"/>
                </a:tc>
                <a:tc>
                  <a:txBody>
                    <a:bodyPr/>
                    <a:lstStyle/>
                    <a:p>
                      <a:r>
                        <a:rPr lang="en-US" sz="160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dirty="0">
                          <a:latin typeface="DM Sans" pitchFamily="2" charset="77"/>
                        </a:rPr>
                        <a:t>64521</a:t>
                      </a:r>
                    </a:p>
                  </a:txBody>
                  <a:tcPr marL="85341" marR="85341" marT="42671" marB="42671"/>
                </a:tc>
                <a:tc>
                  <a:txBody>
                    <a:bodyPr/>
                    <a:lstStyle/>
                    <a:p>
                      <a:r>
                        <a:rPr lang="en-US" sz="1600" dirty="0">
                          <a:latin typeface="DM Sans" pitchFamily="2" charset="77"/>
                        </a:rPr>
                        <a:t>NULL</a:t>
                      </a:r>
                    </a:p>
                  </a:txBody>
                  <a:tcPr marL="85341" marR="85341" marT="42671" marB="42671"/>
                </a:tc>
                <a:tc>
                  <a:txBody>
                    <a:bodyPr/>
                    <a:lstStyle/>
                    <a:p>
                      <a:r>
                        <a:rPr lang="en-US" sz="1600" dirty="0">
                          <a:latin typeface="DM Sans" pitchFamily="2" charset="77"/>
                        </a:rPr>
                        <a:t>29</a:t>
                      </a:r>
                    </a:p>
                  </a:txBody>
                  <a:tcPr marL="85341" marR="85341" marT="42671" marB="42671"/>
                </a:tc>
                <a:tc>
                  <a:txBody>
                    <a:bodyPr/>
                    <a:lstStyle/>
                    <a:p>
                      <a:r>
                        <a:rPr lang="en-US" sz="160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1" dirty="0">
                          <a:solidFill>
                            <a:schemeClr val="bg2"/>
                          </a:solidFill>
                          <a:latin typeface="DM Sans" pitchFamily="2" charset="77"/>
                        </a:rPr>
                        <a:t>ID</a:t>
                      </a:r>
                    </a:p>
                  </a:txBody>
                  <a:tcPr marL="85341" marR="85341" marT="42671" marB="42671">
                    <a:solidFill>
                      <a:schemeClr val="accent6"/>
                    </a:solidFill>
                  </a:tcPr>
                </a:tc>
                <a:tc>
                  <a:txBody>
                    <a:bodyPr/>
                    <a:lstStyle/>
                    <a:p>
                      <a:r>
                        <a:rPr lang="en-US" sz="1600" b="1"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1" dirty="0">
                          <a:solidFill>
                            <a:schemeClr val="bg2"/>
                          </a:solidFill>
                          <a:latin typeface="DM Sans" pitchFamily="2" charset="77"/>
                        </a:rPr>
                        <a:t>Age</a:t>
                      </a:r>
                    </a:p>
                  </a:txBody>
                  <a:tcPr marL="85341" marR="85341" marT="42671" marB="42671">
                    <a:solidFill>
                      <a:schemeClr val="accent6"/>
                    </a:solidFill>
                  </a:tcPr>
                </a:tc>
                <a:tc>
                  <a:txBody>
                    <a:bodyPr/>
                    <a:lstStyle/>
                    <a:p>
                      <a:r>
                        <a:rPr lang="en-US" sz="1600" b="1"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dirty="0">
                          <a:latin typeface="DM Sans" pitchFamily="2" charset="77"/>
                        </a:rPr>
                        <a:t>01452</a:t>
                      </a:r>
                    </a:p>
                  </a:txBody>
                  <a:tcPr marL="85341" marR="85341" marT="42671" marB="42671"/>
                </a:tc>
                <a:tc>
                  <a:txBody>
                    <a:bodyPr/>
                    <a:lstStyle/>
                    <a:p>
                      <a:r>
                        <a:rPr lang="en-US" sz="1600" dirty="0">
                          <a:latin typeface="DM Sans" pitchFamily="2" charset="77"/>
                        </a:rPr>
                        <a:t>Alan</a:t>
                      </a:r>
                    </a:p>
                  </a:txBody>
                  <a:tcPr marL="85341" marR="85341" marT="42671" marB="42671"/>
                </a:tc>
                <a:tc>
                  <a:txBody>
                    <a:bodyPr/>
                    <a:lstStyle/>
                    <a:p>
                      <a:r>
                        <a:rPr lang="en-US" sz="1600" dirty="0">
                          <a:latin typeface="DM Sans" pitchFamily="2" charset="77"/>
                        </a:rPr>
                        <a:t>452</a:t>
                      </a:r>
                    </a:p>
                  </a:txBody>
                  <a:tcPr marL="85341" marR="85341" marT="42671" marB="42671"/>
                </a:tc>
                <a:tc>
                  <a:txBody>
                    <a:bodyPr/>
                    <a:lstStyle/>
                    <a:p>
                      <a:r>
                        <a:rPr lang="en-US" sz="160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dirty="0">
                          <a:latin typeface="DM Sans" pitchFamily="2" charset="77"/>
                        </a:rPr>
                        <a:t>64521</a:t>
                      </a:r>
                    </a:p>
                  </a:txBody>
                  <a:tcPr marL="85341" marR="85341" marT="42671" marB="42671"/>
                </a:tc>
                <a:tc>
                  <a:txBody>
                    <a:bodyPr/>
                    <a:lstStyle/>
                    <a:p>
                      <a:r>
                        <a:rPr lang="en-US" sz="1600" dirty="0">
                          <a:latin typeface="DM Sans" pitchFamily="2" charset="77"/>
                        </a:rPr>
                        <a:t>NULL</a:t>
                      </a:r>
                    </a:p>
                  </a:txBody>
                  <a:tcPr marL="85341" marR="85341" marT="42671" marB="42671"/>
                </a:tc>
                <a:tc>
                  <a:txBody>
                    <a:bodyPr/>
                    <a:lstStyle/>
                    <a:p>
                      <a:r>
                        <a:rPr lang="en-US" sz="1600" dirty="0">
                          <a:latin typeface="DM Sans" pitchFamily="2" charset="77"/>
                        </a:rPr>
                        <a:t>29</a:t>
                      </a:r>
                    </a:p>
                  </a:txBody>
                  <a:tcPr marL="85341" marR="85341" marT="42671" marB="42671"/>
                </a:tc>
                <a:tc>
                  <a:txBody>
                    <a:bodyPr/>
                    <a:lstStyle/>
                    <a:p>
                      <a:r>
                        <a:rPr lang="en-US" sz="160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1" dirty="0">
                          <a:solidFill>
                            <a:schemeClr val="bg2"/>
                          </a:solidFill>
                        </a:rPr>
                        <a:t>City</a:t>
                      </a:r>
                      <a:endParaRPr lang="en-US" sz="1600" b="1" dirty="0">
                        <a:solidFill>
                          <a:schemeClr val="bg2"/>
                        </a:solidFill>
                        <a:latin typeface="DM Sans" pitchFamily="2" charset="77"/>
                      </a:endParaRP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dirty="0" err="1"/>
                        <a:t>Trono</a:t>
                      </a:r>
                      <a:endParaRPr lang="en-US" sz="160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dirty="0" err="1"/>
                        <a:t>Calgry</a:t>
                      </a:r>
                      <a:endParaRPr lang="en-US" sz="160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dirty="0" err="1"/>
                        <a:t>Vancover</a:t>
                      </a:r>
                      <a:endParaRPr lang="en-US" sz="1600" dirty="0"/>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1" dirty="0">
                          <a:solidFill>
                            <a:schemeClr val="bg2"/>
                          </a:solidFill>
                        </a:rPr>
                        <a:t>City</a:t>
                      </a:r>
                      <a:endParaRPr lang="en-US" sz="1600" b="1" dirty="0">
                        <a:solidFill>
                          <a:schemeClr val="bg2"/>
                        </a:solidFill>
                        <a:latin typeface="DM Sans" pitchFamily="2" charset="77"/>
                      </a:endParaRP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dirty="0"/>
                        <a:t>Toronto</a:t>
                      </a:r>
                      <a:endParaRPr lang="en-US" sz="160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dirty="0"/>
                        <a:t>Calgary</a:t>
                      </a:r>
                      <a:endParaRPr lang="en-US" sz="1600" dirty="0">
                        <a:latin typeface="DM Sans" pitchFamily="2" charset="77"/>
                      </a:endParaRPr>
                    </a:p>
                  </a:txBody>
                  <a:tcPr/>
                </a:tc>
                <a:extLst>
                  <a:ext uri="{0D108BD9-81ED-4DB2-BD59-A6C34878D82A}">
                    <a16:rowId xmlns:a16="http://schemas.microsoft.com/office/drawing/2014/main" val="1598786701"/>
                  </a:ext>
                </a:extLst>
              </a:tr>
              <a:tr h="370840">
                <a:tc>
                  <a:txBody>
                    <a:bodyPr/>
                    <a:lstStyle/>
                    <a:p>
                      <a:r>
                        <a:rPr lang="en-US" sz="1600" dirty="0"/>
                        <a:t>Vancouver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811" name="Google Shape;811;p77"/>
          <p:cNvGrpSpPr/>
          <p:nvPr/>
        </p:nvGrpSpPr>
        <p:grpSpPr>
          <a:xfrm>
            <a:off x="1206627" y="1847013"/>
            <a:ext cx="9643211" cy="3163983"/>
            <a:chOff x="1264714" y="1068250"/>
            <a:chExt cx="9643211" cy="3163983"/>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16" name="Google Shape;816;p77"/>
            <p:cNvGrpSpPr/>
            <p:nvPr/>
          </p:nvGrpSpPr>
          <p:grpSpPr>
            <a:xfrm>
              <a:off x="1264714" y="3062533"/>
              <a:ext cx="9643211" cy="1169700"/>
              <a:chOff x="1264714" y="3062533"/>
              <a:chExt cx="9643211" cy="1169700"/>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820" name="Google Shape;820;p77"/>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dirty="0">
                <a:solidFill>
                  <a:schemeClr val="accent3"/>
                </a:solidFill>
                <a:latin typeface="DM Sans"/>
                <a:ea typeface="DM Sans"/>
                <a:cs typeface="DM Sans"/>
                <a:sym typeface="DM Sans"/>
              </a:rPr>
              <a:t>Efficient tests are:</a:t>
            </a:r>
            <a:endParaRPr sz="6400" b="1" i="1" dirty="0">
              <a:solidFill>
                <a:schemeClr val="accent3"/>
              </a:solidFill>
              <a:latin typeface="DM Sans"/>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24" name="Google Shape;624;p73"/>
          <p:cNvGrpSpPr/>
          <p:nvPr/>
        </p:nvGrpSpPr>
        <p:grpSpPr>
          <a:xfrm>
            <a:off x="1206627" y="3841296"/>
            <a:ext cx="9643211" cy="1169700"/>
            <a:chOff x="1264714" y="3062533"/>
            <a:chExt cx="9643211" cy="1169700"/>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628" name="Google Shape;628;p73"/>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a:solidFill>
                  <a:schemeClr val="accent3"/>
                </a:solidFill>
                <a:latin typeface="DM Sans"/>
                <a:ea typeface="DM Sans"/>
                <a:cs typeface="DM Sans"/>
                <a:sym typeface="DM Sans"/>
              </a:rPr>
              <a:t>Automated tests are:</a:t>
            </a:r>
            <a:endParaRPr sz="6400" b="1" i="1">
              <a:solidFill>
                <a:schemeClr val="accent3"/>
              </a:solidFill>
              <a:latin typeface="DM Sans"/>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66" name="Google Shape;666;p74"/>
          <p:cNvGrpSpPr/>
          <p:nvPr/>
        </p:nvGrpSpPr>
        <p:grpSpPr>
          <a:xfrm>
            <a:off x="1206627" y="3841296"/>
            <a:ext cx="9643211" cy="1169700"/>
            <a:chOff x="1264714" y="3062533"/>
            <a:chExt cx="9643211" cy="1169700"/>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670" name="Google Shape;670;p74"/>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a:solidFill>
                  <a:schemeClr val="accent3"/>
                </a:solidFill>
                <a:latin typeface="DM Sans"/>
                <a:ea typeface="DM Sans"/>
                <a:cs typeface="DM Sans"/>
                <a:sym typeface="DM Sans"/>
              </a:rPr>
              <a:t>Automated tests are:</a:t>
            </a:r>
            <a:endParaRPr sz="6400" b="1" i="1">
              <a:solidFill>
                <a:schemeClr val="accent3"/>
              </a:solidFill>
              <a:latin typeface="DM Sans"/>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16" name="Google Shape;716;p75"/>
          <p:cNvGrpSpPr/>
          <p:nvPr/>
        </p:nvGrpSpPr>
        <p:grpSpPr>
          <a:xfrm>
            <a:off x="1206627" y="3841296"/>
            <a:ext cx="9643211" cy="1169700"/>
            <a:chOff x="1264714" y="3062533"/>
            <a:chExt cx="9643211" cy="1169700"/>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720" name="Google Shape;720;p75"/>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a:solidFill>
                  <a:schemeClr val="accent3"/>
                </a:solidFill>
                <a:latin typeface="DM Sans"/>
                <a:ea typeface="DM Sans"/>
                <a:cs typeface="DM Sans"/>
                <a:sym typeface="DM Sans"/>
              </a:rPr>
              <a:t>Automated tests are:</a:t>
            </a:r>
            <a:endParaRPr sz="6400" b="1" i="1">
              <a:solidFill>
                <a:schemeClr val="accent3"/>
              </a:solidFill>
              <a:latin typeface="DM Sans"/>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66" name="Google Shape;766;p76"/>
          <p:cNvGrpSpPr/>
          <p:nvPr/>
        </p:nvGrpSpPr>
        <p:grpSpPr>
          <a:xfrm>
            <a:off x="1206627" y="3841296"/>
            <a:ext cx="9643211" cy="1169700"/>
            <a:chOff x="1264714" y="3062533"/>
            <a:chExt cx="9643211" cy="1169700"/>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770" name="Google Shape;770;p76"/>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a:solidFill>
                  <a:schemeClr val="accent3"/>
                </a:solidFill>
                <a:latin typeface="DM Sans"/>
                <a:ea typeface="DM Sans"/>
                <a:cs typeface="DM Sans"/>
                <a:sym typeface="DM Sans"/>
              </a:rPr>
              <a:t>Automated tests are:</a:t>
            </a:r>
            <a:endParaRPr sz="6400" b="1" i="1">
              <a:solidFill>
                <a:schemeClr val="accent3"/>
              </a:solidFill>
              <a:latin typeface="DM Sans"/>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a:p>
        </p:txBody>
      </p:sp>
      <p:grpSp>
        <p:nvGrpSpPr>
          <p:cNvPr id="848" name="Google Shape;848;p78"/>
          <p:cNvGrpSpPr/>
          <p:nvPr/>
        </p:nvGrpSpPr>
        <p:grpSpPr>
          <a:xfrm>
            <a:off x="1206627" y="1847013"/>
            <a:ext cx="9643211" cy="3163983"/>
            <a:chOff x="1264714" y="1068250"/>
            <a:chExt cx="9643211" cy="3163983"/>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53" name="Google Shape;853;p78"/>
            <p:cNvGrpSpPr/>
            <p:nvPr/>
          </p:nvGrpSpPr>
          <p:grpSpPr>
            <a:xfrm>
              <a:off x="1264714" y="3062533"/>
              <a:ext cx="9643211" cy="1169700"/>
              <a:chOff x="1264714" y="3062533"/>
              <a:chExt cx="9643211" cy="1169700"/>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857" name="Google Shape;857;p78"/>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a:solidFill>
                  <a:schemeClr val="accent3"/>
                </a:solidFill>
                <a:latin typeface="DM Sans"/>
                <a:ea typeface="DM Sans"/>
                <a:cs typeface="DM Sans"/>
                <a:sym typeface="DM Sans"/>
              </a:rPr>
              <a:t>Our tests are:</a:t>
            </a:r>
            <a:endParaRPr sz="6400" b="1" i="1">
              <a:solidFill>
                <a:schemeClr val="accent3"/>
              </a:solidFill>
              <a:latin typeface="DM Sans"/>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7" name="!!face" descr="A close-up of a person's face&#10;&#10;Description automatically generated with medium confidence">
            <a:extLst>
              <a:ext uri="{FF2B5EF4-FFF2-40B4-BE49-F238E27FC236}">
                <a16:creationId xmlns:a16="http://schemas.microsoft.com/office/drawing/2014/main" id="{B3672430-7BB4-7BA1-9317-C62493842249}"/>
              </a:ext>
            </a:extLst>
          </p:cNvPr>
          <p:cNvPicPr>
            <a:picLocks noChangeAspect="1"/>
          </p:cNvPicPr>
          <p:nvPr/>
        </p:nvPicPr>
        <p:blipFill>
          <a:blip r:embed="rId4"/>
          <a:stretch>
            <a:fillRect/>
          </a:stretch>
        </p:blipFill>
        <p:spPr>
          <a:xfrm>
            <a:off x="6658292" y="-965200"/>
            <a:ext cx="7406640" cy="6858000"/>
          </a:xfrm>
          <a:prstGeom prst="rect">
            <a:avLst/>
          </a:prstGeom>
        </p:spPr>
      </p:pic>
    </p:spTree>
    <p:extLst>
      <p:ext uri="{BB962C8B-B14F-4D97-AF65-F5344CB8AC3E}">
        <p14:creationId xmlns:p14="http://schemas.microsoft.com/office/powerpoint/2010/main" val="1319547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dirty="0">
                <a:solidFill>
                  <a:srgbClr val="202124"/>
                </a:solidFill>
                <a:latin typeface="Nothing You Could Do"/>
                <a:ea typeface="Nothing You Could Do"/>
                <a:cs typeface="Nothing You Could Do"/>
                <a:sym typeface="Nothing You Could Do"/>
              </a:rPr>
              <a:t>"What bug are you trying to catch?"</a:t>
            </a:r>
            <a:endParaRPr sz="64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0033B3"/>
                </a:solidFill>
                <a:latin typeface="DM Mono" panose="020B0509040201040103" pitchFamily="49" charset="77"/>
                <a:ea typeface="Courier New"/>
                <a:cs typeface="Courier New"/>
                <a:sym typeface="Courier New"/>
              </a:rPr>
              <a:t>def </a:t>
            </a:r>
            <a:r>
              <a:rPr lang="en" sz="1600" b="1" dirty="0" err="1">
                <a:solidFill>
                  <a:srgbClr val="00627A"/>
                </a:solidFill>
                <a:latin typeface="DM Mono" panose="020B0509040201040103" pitchFamily="49" charset="77"/>
                <a:ea typeface="Courier New"/>
                <a:cs typeface="Courier New"/>
                <a:sym typeface="Courier New"/>
              </a:rPr>
              <a:t>test_will_do_the_right_thing</a:t>
            </a:r>
            <a:r>
              <a:rPr lang="en" sz="1600" b="1" dirty="0">
                <a:solidFill>
                  <a:srgbClr val="080808"/>
                </a:solidFill>
                <a:latin typeface="DM Mono" panose="020B0509040201040103" pitchFamily="49" charset="77"/>
                <a:ea typeface="Courier New"/>
                <a:cs typeface="Courier New"/>
                <a:sym typeface="Courier New"/>
              </a:rPr>
              <a:t>(spark: </a:t>
            </a:r>
            <a:r>
              <a:rPr lang="en" sz="1600" b="1" dirty="0" err="1">
                <a:latin typeface="DM Mono" panose="020B0509040201040103" pitchFamily="49" charset="77"/>
                <a:ea typeface="Courier New"/>
                <a:cs typeface="Courier New"/>
                <a:sym typeface="Courier New"/>
              </a:rPr>
              <a:t>SparkSession</a:t>
            </a:r>
            <a:r>
              <a:rPr lang="en" sz="1600" b="1" dirty="0">
                <a:solidFill>
                  <a:srgbClr val="080808"/>
                </a:solidFill>
                <a:latin typeface="DM Mono" panose="020B0509040201040103" pitchFamily="49" charset="77"/>
                <a:ea typeface="Courier New"/>
                <a:cs typeface="Courier New"/>
                <a:sym typeface="Courier New"/>
              </a:rPr>
              <a:t>) -&gt; </a:t>
            </a:r>
            <a:r>
              <a:rPr lang="en" sz="1600" b="1" dirty="0">
                <a:solidFill>
                  <a:srgbClr val="0033B3"/>
                </a:solidFill>
                <a:latin typeface="DM Mono" panose="020B0509040201040103" pitchFamily="49" charset="77"/>
                <a:ea typeface="Courier New"/>
                <a:cs typeface="Courier New"/>
                <a:sym typeface="Courier New"/>
              </a:rPr>
              <a:t>None</a:t>
            </a:r>
            <a:r>
              <a:rPr lang="en" sz="1600" b="1"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b_reviews_df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create_df_from_json</a:t>
            </a:r>
            <a:r>
              <a:rPr lang="en" sz="1600" b="1" dirty="0">
                <a:solidFill>
                  <a:srgbClr val="080808"/>
                </a:solidFill>
                <a:latin typeface="DM Mono" panose="020B0509040201040103" pitchFamily="49" charset="77"/>
                <a:ea typeface="Courier New"/>
                <a:cs typeface="Courier New"/>
                <a:sym typeface="Courier New"/>
              </a:rPr>
              <a:t>(</a:t>
            </a:r>
            <a:r>
              <a:rPr lang="en" sz="1600" b="1" dirty="0">
                <a:solidFill>
                  <a:srgbClr val="067D17"/>
                </a:solidFill>
                <a:latin typeface="DM Mono" panose="020B0509040201040103" pitchFamily="49" charset="77"/>
                <a:ea typeface="Courier New"/>
                <a:cs typeface="Courier New"/>
                <a:sym typeface="Courier New"/>
              </a:rPr>
              <a:t>"fixtures/</a:t>
            </a:r>
            <a:r>
              <a:rPr lang="en" sz="1600" b="1" dirty="0" err="1">
                <a:solidFill>
                  <a:srgbClr val="067D17"/>
                </a:solidFill>
                <a:latin typeface="DM Mono" panose="020B0509040201040103" pitchFamily="49" charset="77"/>
                <a:ea typeface="Courier New"/>
                <a:cs typeface="Courier New"/>
                <a:sym typeface="Courier New"/>
              </a:rPr>
              <a:t>browser_reviews.json</a:t>
            </a:r>
            <a:r>
              <a:rPr lang="en" sz="1600" b="1" dirty="0">
                <a:solidFill>
                  <a:srgbClr val="067D17"/>
                </a:solidFill>
                <a:latin typeface="DM Mono" panose="020B0509040201040103" pitchFamily="49" charset="77"/>
                <a:ea typeface="Courier New"/>
                <a:cs typeface="Courier New"/>
                <a:sym typeface="Courier New"/>
              </a:rPr>
              <a:t>"</a:t>
            </a:r>
            <a:r>
              <a:rPr lang="en" sz="1600" b="1" dirty="0">
                <a:solidFill>
                  <a:srgbClr val="080808"/>
                </a:solidFill>
                <a:latin typeface="DM Mono" panose="020B0509040201040103" pitchFamily="49" charset="77"/>
                <a:ea typeface="Courier New"/>
                <a:cs typeface="Courier New"/>
                <a:sym typeface="Courier New"/>
              </a:rPr>
              <a:t>, spark)</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checkin_df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create_df_from_json</a:t>
            </a:r>
            <a:r>
              <a:rPr lang="en" sz="1600" b="1" dirty="0">
                <a:solidFill>
                  <a:srgbClr val="080808"/>
                </a:solidFill>
                <a:latin typeface="DM Mono" panose="020B0509040201040103" pitchFamily="49" charset="77"/>
                <a:ea typeface="Courier New"/>
                <a:cs typeface="Courier New"/>
                <a:sym typeface="Courier New"/>
              </a:rPr>
              <a:t>(</a:t>
            </a:r>
            <a:r>
              <a:rPr lang="en" sz="1600" b="1" dirty="0">
                <a:solidFill>
                  <a:srgbClr val="067D17"/>
                </a:solidFill>
                <a:latin typeface="DM Mono" panose="020B0509040201040103" pitchFamily="49" charset="77"/>
                <a:ea typeface="Courier New"/>
                <a:cs typeface="Courier New"/>
                <a:sym typeface="Courier New"/>
              </a:rPr>
              <a:t>"fixtures/</a:t>
            </a:r>
            <a:r>
              <a:rPr lang="en" sz="1600" b="1" dirty="0" err="1">
                <a:solidFill>
                  <a:srgbClr val="067D17"/>
                </a:solidFill>
                <a:latin typeface="DM Mono" panose="020B0509040201040103" pitchFamily="49" charset="77"/>
                <a:ea typeface="Courier New"/>
                <a:cs typeface="Courier New"/>
                <a:sym typeface="Courier New"/>
              </a:rPr>
              <a:t>checkin.json</a:t>
            </a:r>
            <a:r>
              <a:rPr lang="en" sz="1600" b="1" dirty="0">
                <a:solidFill>
                  <a:srgbClr val="067D17"/>
                </a:solidFill>
                <a:latin typeface="DM Mono" panose="020B0509040201040103" pitchFamily="49" charset="77"/>
                <a:ea typeface="Courier New"/>
                <a:cs typeface="Courier New"/>
                <a:sym typeface="Courier New"/>
              </a:rPr>
              <a:t>"</a:t>
            </a:r>
            <a:r>
              <a:rPr lang="en" sz="1600" b="1" dirty="0">
                <a:solidFill>
                  <a:srgbClr val="080808"/>
                </a:solidFill>
                <a:latin typeface="DM Mono" panose="020B0509040201040103" pitchFamily="49" charset="77"/>
                <a:ea typeface="Courier New"/>
                <a:cs typeface="Courier New"/>
                <a:sym typeface="Courier New"/>
              </a:rPr>
              <a:t>, spark)</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tips_df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create_df_from_json</a:t>
            </a:r>
            <a:r>
              <a:rPr lang="en" sz="1600" b="1" dirty="0">
                <a:solidFill>
                  <a:srgbClr val="080808"/>
                </a:solidFill>
                <a:latin typeface="DM Mono" panose="020B0509040201040103" pitchFamily="49" charset="77"/>
                <a:ea typeface="Courier New"/>
                <a:cs typeface="Courier New"/>
                <a:sym typeface="Courier New"/>
              </a:rPr>
              <a:t>(</a:t>
            </a:r>
            <a:r>
              <a:rPr lang="en" sz="1600" b="1" dirty="0">
                <a:solidFill>
                  <a:srgbClr val="067D17"/>
                </a:solidFill>
                <a:latin typeface="DM Mono" panose="020B0509040201040103" pitchFamily="49" charset="77"/>
                <a:ea typeface="Courier New"/>
                <a:cs typeface="Courier New"/>
                <a:sym typeface="Courier New"/>
              </a:rPr>
              <a:t>"fixtures/</a:t>
            </a:r>
            <a:r>
              <a:rPr lang="en" sz="1600" b="1" dirty="0" err="1">
                <a:solidFill>
                  <a:srgbClr val="067D17"/>
                </a:solidFill>
                <a:latin typeface="DM Mono" panose="020B0509040201040103" pitchFamily="49" charset="77"/>
                <a:ea typeface="Courier New"/>
                <a:cs typeface="Courier New"/>
                <a:sym typeface="Courier New"/>
              </a:rPr>
              <a:t>tips.json</a:t>
            </a:r>
            <a:r>
              <a:rPr lang="en" sz="1600" b="1" dirty="0">
                <a:solidFill>
                  <a:srgbClr val="067D17"/>
                </a:solidFill>
                <a:latin typeface="DM Mono" panose="020B0509040201040103" pitchFamily="49" charset="77"/>
                <a:ea typeface="Courier New"/>
                <a:cs typeface="Courier New"/>
                <a:sym typeface="Courier New"/>
              </a:rPr>
              <a:t>"</a:t>
            </a:r>
            <a:r>
              <a:rPr lang="en" sz="1600" b="1" dirty="0">
                <a:solidFill>
                  <a:srgbClr val="080808"/>
                </a:solidFill>
                <a:latin typeface="DM Mono" panose="020B0509040201040103" pitchFamily="49" charset="77"/>
                <a:ea typeface="Courier New"/>
                <a:cs typeface="Courier New"/>
                <a:sym typeface="Courier New"/>
              </a:rPr>
              <a:t>, spark)</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business_df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create_df_from_json</a:t>
            </a:r>
            <a:r>
              <a:rPr lang="en" sz="1600" b="1" dirty="0">
                <a:solidFill>
                  <a:srgbClr val="080808"/>
                </a:solidFill>
                <a:latin typeface="DM Mono" panose="020B0509040201040103" pitchFamily="49" charset="77"/>
                <a:ea typeface="Courier New"/>
                <a:cs typeface="Courier New"/>
                <a:sym typeface="Courier New"/>
              </a:rPr>
              <a:t>(</a:t>
            </a:r>
            <a:r>
              <a:rPr lang="en" sz="1600" b="1" dirty="0">
                <a:solidFill>
                  <a:srgbClr val="067D17"/>
                </a:solidFill>
                <a:latin typeface="DM Mono" panose="020B0509040201040103" pitchFamily="49" charset="77"/>
                <a:ea typeface="Courier New"/>
                <a:cs typeface="Courier New"/>
                <a:sym typeface="Courier New"/>
              </a:rPr>
              <a:t>"fixtures/</a:t>
            </a:r>
            <a:r>
              <a:rPr lang="en" sz="1600" b="1" dirty="0" err="1">
                <a:solidFill>
                  <a:srgbClr val="067D17"/>
                </a:solidFill>
                <a:latin typeface="DM Mono" panose="020B0509040201040103" pitchFamily="49" charset="77"/>
                <a:ea typeface="Courier New"/>
                <a:cs typeface="Courier New"/>
                <a:sym typeface="Courier New"/>
              </a:rPr>
              <a:t>business.json</a:t>
            </a:r>
            <a:r>
              <a:rPr lang="en" sz="1600" b="1" dirty="0">
                <a:solidFill>
                  <a:srgbClr val="067D17"/>
                </a:solidFill>
                <a:latin typeface="DM Mono" panose="020B0509040201040103" pitchFamily="49" charset="77"/>
                <a:ea typeface="Courier New"/>
                <a:cs typeface="Courier New"/>
                <a:sym typeface="Courier New"/>
              </a:rPr>
              <a:t>"</a:t>
            </a:r>
            <a:r>
              <a:rPr lang="en" sz="1600" b="1" dirty="0">
                <a:solidFill>
                  <a:srgbClr val="080808"/>
                </a:solidFill>
                <a:latin typeface="DM Mono" panose="020B0509040201040103" pitchFamily="49" charset="77"/>
                <a:ea typeface="Courier New"/>
                <a:cs typeface="Courier New"/>
                <a:sym typeface="Courier New"/>
              </a:rPr>
              <a:t>, spark)</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m_reviews_df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create_df_from_json</a:t>
            </a:r>
            <a:r>
              <a:rPr lang="en" sz="1600" b="1" dirty="0">
                <a:solidFill>
                  <a:srgbClr val="080808"/>
                </a:solidFill>
                <a:latin typeface="DM Mono" panose="020B0509040201040103" pitchFamily="49" charset="77"/>
                <a:ea typeface="Courier New"/>
                <a:cs typeface="Courier New"/>
                <a:sym typeface="Courier New"/>
              </a:rPr>
              <a:t>(</a:t>
            </a:r>
            <a:r>
              <a:rPr lang="en" sz="1600" b="1" dirty="0">
                <a:solidFill>
                  <a:srgbClr val="067D17"/>
                </a:solidFill>
                <a:latin typeface="DM Mono" panose="020B0509040201040103" pitchFamily="49" charset="77"/>
                <a:ea typeface="Courier New"/>
                <a:cs typeface="Courier New"/>
                <a:sym typeface="Courier New"/>
              </a:rPr>
              <a:t>"fixtures/</a:t>
            </a:r>
            <a:r>
              <a:rPr lang="en" sz="1600" b="1" dirty="0" err="1">
                <a:solidFill>
                  <a:srgbClr val="067D17"/>
                </a:solidFill>
                <a:latin typeface="DM Mono" panose="020B0509040201040103" pitchFamily="49" charset="77"/>
                <a:ea typeface="Courier New"/>
                <a:cs typeface="Courier New"/>
                <a:sym typeface="Courier New"/>
              </a:rPr>
              <a:t>mobile_reviews.json</a:t>
            </a:r>
            <a:r>
              <a:rPr lang="en" sz="1600" b="1" dirty="0">
                <a:solidFill>
                  <a:srgbClr val="067D17"/>
                </a:solidFill>
                <a:latin typeface="DM Mono" panose="020B0509040201040103" pitchFamily="49" charset="77"/>
                <a:ea typeface="Courier New"/>
                <a:cs typeface="Courier New"/>
                <a:sym typeface="Courier New"/>
              </a:rPr>
              <a:t>"</a:t>
            </a:r>
            <a:r>
              <a:rPr lang="en" sz="1600" b="1" dirty="0">
                <a:solidFill>
                  <a:srgbClr val="080808"/>
                </a:solidFill>
                <a:latin typeface="DM Mono" panose="020B0509040201040103" pitchFamily="49" charset="77"/>
                <a:ea typeface="Courier New"/>
                <a:cs typeface="Courier New"/>
                <a:sym typeface="Courier New"/>
              </a:rPr>
              <a:t>, spark)</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actual_df</a:t>
            </a:r>
            <a:r>
              <a:rPr lang="en" sz="1600" b="1" dirty="0">
                <a:solidFill>
                  <a:srgbClr val="080808"/>
                </a:solidFill>
                <a:latin typeface="DM Mono" panose="020B0509040201040103" pitchFamily="49" charset="77"/>
                <a:ea typeface="Courier New"/>
                <a:cs typeface="Courier New"/>
                <a:sym typeface="Courier New"/>
              </a:rPr>
              <a:t> = transform(</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business_df</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checkin_df</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b_reviews_df</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tips_df</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m_reviews_df</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datetime(</a:t>
            </a:r>
            <a:r>
              <a:rPr lang="en" sz="1600" b="1" dirty="0">
                <a:solidFill>
                  <a:srgbClr val="1750EB"/>
                </a:solidFill>
                <a:latin typeface="DM Mono" panose="020B0509040201040103" pitchFamily="49" charset="77"/>
                <a:ea typeface="Courier New"/>
                <a:cs typeface="Courier New"/>
                <a:sym typeface="Courier New"/>
              </a:rPr>
              <a:t>2022</a:t>
            </a:r>
            <a:r>
              <a:rPr lang="en" sz="1600" b="1" dirty="0">
                <a:solidFill>
                  <a:srgbClr val="080808"/>
                </a:solidFill>
                <a:latin typeface="DM Mono" panose="020B0509040201040103" pitchFamily="49" charset="77"/>
                <a:ea typeface="Courier New"/>
                <a:cs typeface="Courier New"/>
                <a:sym typeface="Courier New"/>
              </a:rPr>
              <a:t>, </a:t>
            </a:r>
            <a:r>
              <a:rPr lang="en" sz="1600" b="1" dirty="0">
                <a:solidFill>
                  <a:srgbClr val="1750EB"/>
                </a:solidFill>
                <a:latin typeface="DM Mono" panose="020B0509040201040103" pitchFamily="49" charset="77"/>
                <a:ea typeface="Courier New"/>
                <a:cs typeface="Courier New"/>
                <a:sym typeface="Courier New"/>
              </a:rPr>
              <a:t>4</a:t>
            </a:r>
            <a:r>
              <a:rPr lang="en" sz="1600" b="1" dirty="0">
                <a:solidFill>
                  <a:srgbClr val="080808"/>
                </a:solidFill>
                <a:latin typeface="DM Mono" panose="020B0509040201040103" pitchFamily="49" charset="77"/>
                <a:ea typeface="Courier New"/>
                <a:cs typeface="Courier New"/>
                <a:sym typeface="Courier New"/>
              </a:rPr>
              <a:t>, </a:t>
            </a:r>
            <a:r>
              <a:rPr lang="en" sz="1600" b="1" dirty="0">
                <a:solidFill>
                  <a:srgbClr val="1750EB"/>
                </a:solidFill>
                <a:latin typeface="DM Mono" panose="020B0509040201040103" pitchFamily="49" charset="77"/>
                <a:ea typeface="Courier New"/>
                <a:cs typeface="Courier New"/>
                <a:sym typeface="Courier New"/>
              </a:rPr>
              <a:t>14</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033B3"/>
                </a:solidFill>
                <a:latin typeface="DM Mono" panose="020B0509040201040103" pitchFamily="49" charset="77"/>
                <a:ea typeface="Courier New"/>
                <a:cs typeface="Courier New"/>
                <a:sym typeface="Courier New"/>
              </a:rPr>
              <a:t>  assert </a:t>
            </a:r>
            <a:r>
              <a:rPr lang="en" sz="1600" b="1" dirty="0" err="1">
                <a:solidFill>
                  <a:srgbClr val="080808"/>
                </a:solidFill>
                <a:latin typeface="DM Mono" panose="020B0509040201040103" pitchFamily="49" charset="77"/>
                <a:ea typeface="Courier New"/>
                <a:cs typeface="Courier New"/>
                <a:sym typeface="Courier New"/>
              </a:rPr>
              <a:t>data_frame_to_json</a:t>
            </a:r>
            <a:r>
              <a:rPr lang="en" sz="1600" b="1" dirty="0">
                <a:solidFill>
                  <a:srgbClr val="080808"/>
                </a:solidFill>
                <a:latin typeface="DM Mono" panose="020B0509040201040103" pitchFamily="49" charset="77"/>
                <a:ea typeface="Courier New"/>
                <a:cs typeface="Courier New"/>
                <a:sym typeface="Courier New"/>
              </a:rPr>
              <a:t>(</a:t>
            </a:r>
            <a:r>
              <a:rPr lang="en" sz="1600" b="1" dirty="0" err="1">
                <a:solidFill>
                  <a:srgbClr val="080808"/>
                </a:solidFill>
                <a:latin typeface="DM Mono" panose="020B0509040201040103" pitchFamily="49" charset="77"/>
                <a:ea typeface="Courier New"/>
                <a:cs typeface="Courier New"/>
                <a:sym typeface="Courier New"/>
              </a:rPr>
              <a:t>actual_df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expected_json</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dirty="0">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0033B3"/>
                </a:solidFill>
                <a:latin typeface="DM Mono" panose="020B0509040201040103" pitchFamily="49" charset="77"/>
                <a:ea typeface="Courier New"/>
                <a:cs typeface="Courier New"/>
                <a:sym typeface="Courier New"/>
              </a:rPr>
              <a:t>def </a:t>
            </a:r>
            <a:r>
              <a:rPr lang="en" sz="1600" b="1" dirty="0" err="1">
                <a:solidFill>
                  <a:srgbClr val="00627A"/>
                </a:solidFill>
                <a:latin typeface="DM Mono" panose="020B0509040201040103" pitchFamily="49" charset="77"/>
                <a:ea typeface="Courier New"/>
                <a:cs typeface="Courier New"/>
                <a:sym typeface="Courier New"/>
              </a:rPr>
              <a:t>test_will_do_the_right_thing</a:t>
            </a:r>
            <a:r>
              <a:rPr lang="en" sz="1600" b="1" dirty="0">
                <a:solidFill>
                  <a:srgbClr val="080808"/>
                </a:solidFill>
                <a:latin typeface="DM Mono" panose="020B0509040201040103" pitchFamily="49" charset="77"/>
                <a:ea typeface="Courier New"/>
                <a:cs typeface="Courier New"/>
                <a:sym typeface="Courier New"/>
              </a:rPr>
              <a:t>(spark: </a:t>
            </a:r>
            <a:r>
              <a:rPr lang="en" sz="1600" b="1" dirty="0" err="1">
                <a:latin typeface="DM Mono" panose="020B0509040201040103" pitchFamily="49" charset="77"/>
                <a:ea typeface="Courier New"/>
                <a:cs typeface="Courier New"/>
                <a:sym typeface="Courier New"/>
              </a:rPr>
              <a:t>SparkSession</a:t>
            </a:r>
            <a:r>
              <a:rPr lang="en" sz="1600" b="1" dirty="0">
                <a:solidFill>
                  <a:srgbClr val="080808"/>
                </a:solidFill>
                <a:latin typeface="DM Mono" panose="020B0509040201040103" pitchFamily="49" charset="77"/>
                <a:ea typeface="Courier New"/>
                <a:cs typeface="Courier New"/>
                <a:sym typeface="Courier New"/>
              </a:rPr>
              <a:t>) -&gt; </a:t>
            </a:r>
            <a:r>
              <a:rPr lang="en" sz="1600" b="1" dirty="0">
                <a:solidFill>
                  <a:srgbClr val="0033B3"/>
                </a:solidFill>
                <a:latin typeface="DM Mono" panose="020B0509040201040103" pitchFamily="49" charset="77"/>
                <a:ea typeface="Courier New"/>
                <a:cs typeface="Courier New"/>
                <a:sym typeface="Courier New"/>
              </a:rPr>
              <a:t>None</a:t>
            </a:r>
            <a:r>
              <a:rPr lang="en" sz="1600" b="1"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b_reviews_df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create_df_from_json</a:t>
            </a:r>
            <a:r>
              <a:rPr lang="en" sz="1600" b="1" dirty="0">
                <a:solidFill>
                  <a:srgbClr val="080808"/>
                </a:solidFill>
                <a:latin typeface="DM Mono" panose="020B0509040201040103" pitchFamily="49" charset="77"/>
                <a:ea typeface="Courier New"/>
                <a:cs typeface="Courier New"/>
                <a:sym typeface="Courier New"/>
              </a:rPr>
              <a:t>(</a:t>
            </a:r>
            <a:r>
              <a:rPr lang="en" sz="1600" b="1" dirty="0">
                <a:solidFill>
                  <a:srgbClr val="067D17"/>
                </a:solidFill>
                <a:latin typeface="DM Mono" panose="020B0509040201040103" pitchFamily="49" charset="77"/>
                <a:ea typeface="Courier New"/>
                <a:cs typeface="Courier New"/>
                <a:sym typeface="Courier New"/>
              </a:rPr>
              <a:t>"fixtures/</a:t>
            </a:r>
            <a:r>
              <a:rPr lang="en" sz="1600" b="1" dirty="0" err="1">
                <a:solidFill>
                  <a:srgbClr val="067D17"/>
                </a:solidFill>
                <a:latin typeface="DM Mono" panose="020B0509040201040103" pitchFamily="49" charset="77"/>
                <a:ea typeface="Courier New"/>
                <a:cs typeface="Courier New"/>
                <a:sym typeface="Courier New"/>
              </a:rPr>
              <a:t>browser_reviews.json</a:t>
            </a:r>
            <a:r>
              <a:rPr lang="en" sz="1600" b="1" dirty="0">
                <a:solidFill>
                  <a:srgbClr val="067D17"/>
                </a:solidFill>
                <a:latin typeface="DM Mono" panose="020B0509040201040103" pitchFamily="49" charset="77"/>
                <a:ea typeface="Courier New"/>
                <a:cs typeface="Courier New"/>
                <a:sym typeface="Courier New"/>
              </a:rPr>
              <a:t>"</a:t>
            </a:r>
            <a:r>
              <a:rPr lang="en" sz="1600" b="1" dirty="0">
                <a:solidFill>
                  <a:srgbClr val="080808"/>
                </a:solidFill>
                <a:latin typeface="DM Mono" panose="020B0509040201040103" pitchFamily="49" charset="77"/>
                <a:ea typeface="Courier New"/>
                <a:cs typeface="Courier New"/>
                <a:sym typeface="Courier New"/>
              </a:rPr>
              <a:t>, spark)</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checkin_df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create_df_from_json</a:t>
            </a:r>
            <a:r>
              <a:rPr lang="en" sz="1600" b="1" dirty="0">
                <a:solidFill>
                  <a:srgbClr val="080808"/>
                </a:solidFill>
                <a:latin typeface="DM Mono" panose="020B0509040201040103" pitchFamily="49" charset="77"/>
                <a:ea typeface="Courier New"/>
                <a:cs typeface="Courier New"/>
                <a:sym typeface="Courier New"/>
              </a:rPr>
              <a:t>(</a:t>
            </a:r>
            <a:r>
              <a:rPr lang="en" sz="1600" b="1" dirty="0">
                <a:solidFill>
                  <a:srgbClr val="067D17"/>
                </a:solidFill>
                <a:latin typeface="DM Mono" panose="020B0509040201040103" pitchFamily="49" charset="77"/>
                <a:ea typeface="Courier New"/>
                <a:cs typeface="Courier New"/>
                <a:sym typeface="Courier New"/>
              </a:rPr>
              <a:t>"fixtures/</a:t>
            </a:r>
            <a:r>
              <a:rPr lang="en" sz="1600" b="1" dirty="0" err="1">
                <a:solidFill>
                  <a:srgbClr val="067D17"/>
                </a:solidFill>
                <a:latin typeface="DM Mono" panose="020B0509040201040103" pitchFamily="49" charset="77"/>
                <a:ea typeface="Courier New"/>
                <a:cs typeface="Courier New"/>
                <a:sym typeface="Courier New"/>
              </a:rPr>
              <a:t>checkin.json</a:t>
            </a:r>
            <a:r>
              <a:rPr lang="en" sz="1600" b="1" dirty="0">
                <a:solidFill>
                  <a:srgbClr val="067D17"/>
                </a:solidFill>
                <a:latin typeface="DM Mono" panose="020B0509040201040103" pitchFamily="49" charset="77"/>
                <a:ea typeface="Courier New"/>
                <a:cs typeface="Courier New"/>
                <a:sym typeface="Courier New"/>
              </a:rPr>
              <a:t>"</a:t>
            </a:r>
            <a:r>
              <a:rPr lang="en" sz="1600" b="1" dirty="0">
                <a:solidFill>
                  <a:srgbClr val="080808"/>
                </a:solidFill>
                <a:latin typeface="DM Mono" panose="020B0509040201040103" pitchFamily="49" charset="77"/>
                <a:ea typeface="Courier New"/>
                <a:cs typeface="Courier New"/>
                <a:sym typeface="Courier New"/>
              </a:rPr>
              <a:t>, spark)</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tips_df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create_df_from_json</a:t>
            </a:r>
            <a:r>
              <a:rPr lang="en" sz="1600" b="1" dirty="0">
                <a:solidFill>
                  <a:srgbClr val="080808"/>
                </a:solidFill>
                <a:latin typeface="DM Mono" panose="020B0509040201040103" pitchFamily="49" charset="77"/>
                <a:ea typeface="Courier New"/>
                <a:cs typeface="Courier New"/>
                <a:sym typeface="Courier New"/>
              </a:rPr>
              <a:t>(</a:t>
            </a:r>
            <a:r>
              <a:rPr lang="en" sz="1600" b="1" dirty="0">
                <a:solidFill>
                  <a:srgbClr val="067D17"/>
                </a:solidFill>
                <a:latin typeface="DM Mono" panose="020B0509040201040103" pitchFamily="49" charset="77"/>
                <a:ea typeface="Courier New"/>
                <a:cs typeface="Courier New"/>
                <a:sym typeface="Courier New"/>
              </a:rPr>
              <a:t>"fixtures/</a:t>
            </a:r>
            <a:r>
              <a:rPr lang="en" sz="1600" b="1" dirty="0" err="1">
                <a:solidFill>
                  <a:srgbClr val="067D17"/>
                </a:solidFill>
                <a:latin typeface="DM Mono" panose="020B0509040201040103" pitchFamily="49" charset="77"/>
                <a:ea typeface="Courier New"/>
                <a:cs typeface="Courier New"/>
                <a:sym typeface="Courier New"/>
              </a:rPr>
              <a:t>tips.json</a:t>
            </a:r>
            <a:r>
              <a:rPr lang="en" sz="1600" b="1" dirty="0">
                <a:solidFill>
                  <a:srgbClr val="067D17"/>
                </a:solidFill>
                <a:latin typeface="DM Mono" panose="020B0509040201040103" pitchFamily="49" charset="77"/>
                <a:ea typeface="Courier New"/>
                <a:cs typeface="Courier New"/>
                <a:sym typeface="Courier New"/>
              </a:rPr>
              <a:t>"</a:t>
            </a:r>
            <a:r>
              <a:rPr lang="en" sz="1600" b="1" dirty="0">
                <a:solidFill>
                  <a:srgbClr val="080808"/>
                </a:solidFill>
                <a:latin typeface="DM Mono" panose="020B0509040201040103" pitchFamily="49" charset="77"/>
                <a:ea typeface="Courier New"/>
                <a:cs typeface="Courier New"/>
                <a:sym typeface="Courier New"/>
              </a:rPr>
              <a:t>, spark)</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business_df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create_df_from_json</a:t>
            </a:r>
            <a:r>
              <a:rPr lang="en" sz="1600" b="1" dirty="0">
                <a:solidFill>
                  <a:srgbClr val="080808"/>
                </a:solidFill>
                <a:latin typeface="DM Mono" panose="020B0509040201040103" pitchFamily="49" charset="77"/>
                <a:ea typeface="Courier New"/>
                <a:cs typeface="Courier New"/>
                <a:sym typeface="Courier New"/>
              </a:rPr>
              <a:t>(</a:t>
            </a:r>
            <a:r>
              <a:rPr lang="en" sz="1600" b="1" dirty="0">
                <a:solidFill>
                  <a:srgbClr val="067D17"/>
                </a:solidFill>
                <a:latin typeface="DM Mono" panose="020B0509040201040103" pitchFamily="49" charset="77"/>
                <a:ea typeface="Courier New"/>
                <a:cs typeface="Courier New"/>
                <a:sym typeface="Courier New"/>
              </a:rPr>
              <a:t>"fixtures/</a:t>
            </a:r>
            <a:r>
              <a:rPr lang="en" sz="1600" b="1" dirty="0" err="1">
                <a:solidFill>
                  <a:srgbClr val="067D17"/>
                </a:solidFill>
                <a:latin typeface="DM Mono" panose="020B0509040201040103" pitchFamily="49" charset="77"/>
                <a:ea typeface="Courier New"/>
                <a:cs typeface="Courier New"/>
                <a:sym typeface="Courier New"/>
              </a:rPr>
              <a:t>business.json</a:t>
            </a:r>
            <a:r>
              <a:rPr lang="en" sz="1600" b="1" dirty="0">
                <a:solidFill>
                  <a:srgbClr val="067D17"/>
                </a:solidFill>
                <a:latin typeface="DM Mono" panose="020B0509040201040103" pitchFamily="49" charset="77"/>
                <a:ea typeface="Courier New"/>
                <a:cs typeface="Courier New"/>
                <a:sym typeface="Courier New"/>
              </a:rPr>
              <a:t>"</a:t>
            </a:r>
            <a:r>
              <a:rPr lang="en" sz="1600" b="1" dirty="0">
                <a:solidFill>
                  <a:srgbClr val="080808"/>
                </a:solidFill>
                <a:latin typeface="DM Mono" panose="020B0509040201040103" pitchFamily="49" charset="77"/>
                <a:ea typeface="Courier New"/>
                <a:cs typeface="Courier New"/>
                <a:sym typeface="Courier New"/>
              </a:rPr>
              <a:t>, spark)</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m_reviews_df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create_df_from_json</a:t>
            </a:r>
            <a:r>
              <a:rPr lang="en" sz="1600" b="1" dirty="0">
                <a:solidFill>
                  <a:srgbClr val="080808"/>
                </a:solidFill>
                <a:latin typeface="DM Mono" panose="020B0509040201040103" pitchFamily="49" charset="77"/>
                <a:ea typeface="Courier New"/>
                <a:cs typeface="Courier New"/>
                <a:sym typeface="Courier New"/>
              </a:rPr>
              <a:t>(</a:t>
            </a:r>
            <a:r>
              <a:rPr lang="en" sz="1600" b="1" dirty="0">
                <a:solidFill>
                  <a:srgbClr val="067D17"/>
                </a:solidFill>
                <a:latin typeface="DM Mono" panose="020B0509040201040103" pitchFamily="49" charset="77"/>
                <a:ea typeface="Courier New"/>
                <a:cs typeface="Courier New"/>
                <a:sym typeface="Courier New"/>
              </a:rPr>
              <a:t>"fixtures/</a:t>
            </a:r>
            <a:r>
              <a:rPr lang="en" sz="1600" b="1" dirty="0" err="1">
                <a:solidFill>
                  <a:srgbClr val="067D17"/>
                </a:solidFill>
                <a:latin typeface="DM Mono" panose="020B0509040201040103" pitchFamily="49" charset="77"/>
                <a:ea typeface="Courier New"/>
                <a:cs typeface="Courier New"/>
                <a:sym typeface="Courier New"/>
              </a:rPr>
              <a:t>mobile_reviews.json</a:t>
            </a:r>
            <a:r>
              <a:rPr lang="en" sz="1600" b="1" dirty="0">
                <a:solidFill>
                  <a:srgbClr val="067D17"/>
                </a:solidFill>
                <a:latin typeface="DM Mono" panose="020B0509040201040103" pitchFamily="49" charset="77"/>
                <a:ea typeface="Courier New"/>
                <a:cs typeface="Courier New"/>
                <a:sym typeface="Courier New"/>
              </a:rPr>
              <a:t>"</a:t>
            </a:r>
            <a:r>
              <a:rPr lang="en" sz="1600" b="1" dirty="0">
                <a:solidFill>
                  <a:srgbClr val="080808"/>
                </a:solidFill>
                <a:latin typeface="DM Mono" panose="020B0509040201040103" pitchFamily="49" charset="77"/>
                <a:ea typeface="Courier New"/>
                <a:cs typeface="Courier New"/>
                <a:sym typeface="Courier New"/>
              </a:rPr>
              <a:t>, spark)</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actual_df</a:t>
            </a:r>
            <a:r>
              <a:rPr lang="en" sz="1600" b="1" dirty="0">
                <a:solidFill>
                  <a:srgbClr val="080808"/>
                </a:solidFill>
                <a:latin typeface="DM Mono" panose="020B0509040201040103" pitchFamily="49" charset="77"/>
                <a:ea typeface="Courier New"/>
                <a:cs typeface="Courier New"/>
                <a:sym typeface="Courier New"/>
              </a:rPr>
              <a:t> = transform(</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business_df</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checkin_df</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b_reviews_df</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tips_df</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r>
              <a:rPr lang="en" sz="1600" b="1" dirty="0" err="1">
                <a:solidFill>
                  <a:srgbClr val="080808"/>
                </a:solidFill>
                <a:latin typeface="DM Mono" panose="020B0509040201040103" pitchFamily="49" charset="77"/>
                <a:ea typeface="Courier New"/>
                <a:cs typeface="Courier New"/>
                <a:sym typeface="Courier New"/>
              </a:rPr>
              <a:t>m_reviews_df</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datetime(</a:t>
            </a:r>
            <a:r>
              <a:rPr lang="en" sz="1600" b="1" dirty="0">
                <a:solidFill>
                  <a:srgbClr val="1750EB"/>
                </a:solidFill>
                <a:latin typeface="DM Mono" panose="020B0509040201040103" pitchFamily="49" charset="77"/>
                <a:ea typeface="Courier New"/>
                <a:cs typeface="Courier New"/>
                <a:sym typeface="Courier New"/>
              </a:rPr>
              <a:t>2022</a:t>
            </a:r>
            <a:r>
              <a:rPr lang="en" sz="1600" b="1" dirty="0">
                <a:solidFill>
                  <a:srgbClr val="080808"/>
                </a:solidFill>
                <a:latin typeface="DM Mono" panose="020B0509040201040103" pitchFamily="49" charset="77"/>
                <a:ea typeface="Courier New"/>
                <a:cs typeface="Courier New"/>
                <a:sym typeface="Courier New"/>
              </a:rPr>
              <a:t>, </a:t>
            </a:r>
            <a:r>
              <a:rPr lang="en" sz="1600" b="1" dirty="0">
                <a:solidFill>
                  <a:srgbClr val="1750EB"/>
                </a:solidFill>
                <a:latin typeface="DM Mono" panose="020B0509040201040103" pitchFamily="49" charset="77"/>
                <a:ea typeface="Courier New"/>
                <a:cs typeface="Courier New"/>
                <a:sym typeface="Courier New"/>
              </a:rPr>
              <a:t>4</a:t>
            </a:r>
            <a:r>
              <a:rPr lang="en" sz="1600" b="1" dirty="0">
                <a:solidFill>
                  <a:srgbClr val="080808"/>
                </a:solidFill>
                <a:latin typeface="DM Mono" panose="020B0509040201040103" pitchFamily="49" charset="77"/>
                <a:ea typeface="Courier New"/>
                <a:cs typeface="Courier New"/>
                <a:sym typeface="Courier New"/>
              </a:rPr>
              <a:t>, </a:t>
            </a:r>
            <a:r>
              <a:rPr lang="en" sz="1600" b="1" dirty="0">
                <a:solidFill>
                  <a:srgbClr val="1750EB"/>
                </a:solidFill>
                <a:latin typeface="DM Mono" panose="020B0509040201040103" pitchFamily="49" charset="77"/>
                <a:ea typeface="Courier New"/>
                <a:cs typeface="Courier New"/>
                <a:sym typeface="Courier New"/>
              </a:rPr>
              <a:t>14</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DM Mono" panose="020B0509040201040103" pitchFamily="49" charset="77"/>
                <a:ea typeface="Courier New"/>
                <a:cs typeface="Courier New"/>
                <a:sym typeface="Courier New"/>
              </a:rPr>
              <a:t>  )</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b="1" dirty="0">
                <a:solidFill>
                  <a:srgbClr val="0033B3"/>
                </a:solidFill>
                <a:latin typeface="DM Mono" panose="020B0509040201040103" pitchFamily="49" charset="77"/>
                <a:ea typeface="Courier New"/>
                <a:cs typeface="Courier New"/>
                <a:sym typeface="Courier New"/>
              </a:rPr>
              <a:t>  assert </a:t>
            </a:r>
            <a:r>
              <a:rPr lang="en" sz="1600" b="1" dirty="0" err="1">
                <a:solidFill>
                  <a:srgbClr val="080808"/>
                </a:solidFill>
                <a:latin typeface="DM Mono" panose="020B0509040201040103" pitchFamily="49" charset="77"/>
                <a:ea typeface="Courier New"/>
                <a:cs typeface="Courier New"/>
                <a:sym typeface="Courier New"/>
              </a:rPr>
              <a:t>data_frame_to_json</a:t>
            </a:r>
            <a:r>
              <a:rPr lang="en" sz="1600" b="1" dirty="0">
                <a:solidFill>
                  <a:srgbClr val="080808"/>
                </a:solidFill>
                <a:latin typeface="DM Mono" panose="020B0509040201040103" pitchFamily="49" charset="77"/>
                <a:ea typeface="Courier New"/>
                <a:cs typeface="Courier New"/>
                <a:sym typeface="Courier New"/>
              </a:rPr>
              <a:t>(</a:t>
            </a:r>
            <a:r>
              <a:rPr lang="en" sz="1600" b="1" dirty="0" err="1">
                <a:solidFill>
                  <a:srgbClr val="080808"/>
                </a:solidFill>
                <a:latin typeface="DM Mono" panose="020B0509040201040103" pitchFamily="49" charset="77"/>
                <a:ea typeface="Courier New"/>
                <a:cs typeface="Courier New"/>
                <a:sym typeface="Courier New"/>
              </a:rPr>
              <a:t>actual_df</a:t>
            </a:r>
            <a:r>
              <a:rPr lang="en" sz="1600" b="1" dirty="0">
                <a:solidFill>
                  <a:srgbClr val="080808"/>
                </a:solidFill>
                <a:latin typeface="DM Mono" panose="020B0509040201040103" pitchFamily="49" charset="77"/>
                <a:ea typeface="Courier New"/>
                <a:cs typeface="Courier New"/>
                <a:sym typeface="Courier New"/>
              </a:rPr>
              <a:t>) == </a:t>
            </a:r>
            <a:r>
              <a:rPr lang="en" sz="1600" b="1" dirty="0" err="1">
                <a:solidFill>
                  <a:srgbClr val="080808"/>
                </a:solidFill>
                <a:latin typeface="DM Mono" panose="020B0509040201040103" pitchFamily="49" charset="77"/>
                <a:ea typeface="Courier New"/>
                <a:cs typeface="Courier New"/>
                <a:sym typeface="Courier New"/>
              </a:rPr>
              <a:t>expected_json</a:t>
            </a:r>
            <a:r>
              <a:rPr lang="en" sz="1600" b="1" dirty="0">
                <a:solidFill>
                  <a:srgbClr val="080808"/>
                </a:solidFill>
                <a:latin typeface="DM Mono" panose="020B0509040201040103" pitchFamily="49" charset="77"/>
                <a:ea typeface="Courier New"/>
                <a:cs typeface="Courier New"/>
                <a:sym typeface="Courier New"/>
              </a:rPr>
              <a:t>()</a:t>
            </a:r>
            <a:endParaRPr sz="1600" b="1"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dirty="0">
              <a:latin typeface="DM Sans"/>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164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0900767"/>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"XQfwVwDr-v0ZS3_CbbE5Xw"</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"mh_-eMZ6K5RLWhZyISBhwA"</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3.0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rPr>
              <a:t>\n\</a:t>
            </a:r>
            <a:r>
              <a:rPr lang="en-CA" dirty="0" err="1">
                <a:solidFill>
                  <a:srgbClr val="0037A6"/>
                </a:solidFill>
              </a:rPr>
              <a:t>n</a:t>
            </a:r>
            <a:r>
              <a:rPr lang="en-CA" dirty="0" err="1">
                <a:solidFill>
                  <a:srgbClr val="067D17"/>
                </a:solidFill>
              </a:rPr>
              <a:t>The</a:t>
            </a:r>
            <a:r>
              <a:rPr lang="en-CA" dirty="0">
                <a:solidFill>
                  <a:srgbClr val="067D17"/>
                </a:solidFill>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"2018-07-07 22:09:11"</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"7ATYjTIgM3jUlt4UM3IypQ"</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"OyoGAe7OKpv6SyGZT5g77Q"</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5.0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a:t>
            </a:r>
            <a:r>
              <a:rPr lang="en-CA" dirty="0" err="1">
                <a:solidFill>
                  <a:srgbClr val="067D17"/>
                </a:solidFill>
              </a:rPr>
              <a:t>Ive</a:t>
            </a:r>
            <a:r>
              <a:rPr lang="en-CA" dirty="0">
                <a:solidFill>
                  <a:srgbClr val="067D17"/>
                </a:solidFill>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rPr>
              <a:t>\n\</a:t>
            </a:r>
            <a:r>
              <a:rPr lang="en-CA" dirty="0" err="1">
                <a:solidFill>
                  <a:srgbClr val="0037A6"/>
                </a:solidFill>
              </a:rPr>
              <a:t>n</a:t>
            </a:r>
            <a:r>
              <a:rPr lang="en-CA" dirty="0" err="1">
                <a:solidFill>
                  <a:srgbClr val="067D17"/>
                </a:solidFill>
              </a:rPr>
              <a:t>For</a:t>
            </a:r>
            <a:r>
              <a:rPr lang="en-CA" dirty="0">
                <a:solidFill>
                  <a:srgbClr val="067D17"/>
                </a:solidFill>
              </a:rPr>
              <a:t> anyone who struggles to fit workouts in, the online scheduling system makes it easy to plan ahead (and </a:t>
            </a:r>
            <a:r>
              <a:rPr lang="en-CA" dirty="0" err="1">
                <a:solidFill>
                  <a:srgbClr val="067D17"/>
                </a:solidFill>
              </a:rPr>
              <a:t>theres</a:t>
            </a:r>
            <a:r>
              <a:rPr lang="en-CA" dirty="0">
                <a:solidFill>
                  <a:srgbClr val="067D17"/>
                </a:solidFill>
              </a:rPr>
              <a:t> no need to line up way in advanced like many gyms make you do).</a:t>
            </a:r>
            <a:r>
              <a:rPr lang="en-CA" dirty="0">
                <a:solidFill>
                  <a:srgbClr val="0037A6"/>
                </a:solidFill>
              </a:rPr>
              <a:t>\n\</a:t>
            </a:r>
            <a:r>
              <a:rPr lang="en-CA" dirty="0" err="1">
                <a:solidFill>
                  <a:srgbClr val="0037A6"/>
                </a:solidFill>
              </a:rPr>
              <a:t>n</a:t>
            </a:r>
            <a:r>
              <a:rPr lang="en-CA" dirty="0" err="1">
                <a:solidFill>
                  <a:srgbClr val="067D17"/>
                </a:solidFill>
              </a:rPr>
              <a:t>There</a:t>
            </a:r>
            <a:r>
              <a:rPr lang="en-CA" dirty="0">
                <a:solidFill>
                  <a:srgbClr val="067D17"/>
                </a:solidFill>
              </a:rPr>
              <a:t> is no way I can write this review without giving Russell, the owner of Body Cycle, a shout out. </a:t>
            </a:r>
            <a:r>
              <a:rPr lang="en-CA" dirty="0" err="1">
                <a:solidFill>
                  <a:srgbClr val="067D17"/>
                </a:solidFill>
              </a:rPr>
              <a:t>Russells</a:t>
            </a:r>
            <a:r>
              <a:rPr lang="en-CA" dirty="0">
                <a:solidFill>
                  <a:srgbClr val="067D17"/>
                </a:solidFill>
              </a:rPr>
              <a:t> passion for fitness and cycling is so evident, as is his desire for all of his clients to succeed. He is always dropping in to classes to check in</a:t>
            </a:r>
            <a:r>
              <a:rPr lang="en-CA" dirty="0">
                <a:solidFill>
                  <a:srgbClr val="0037A6"/>
                </a:solidFill>
              </a:rPr>
              <a:t>\/</a:t>
            </a:r>
            <a:r>
              <a:rPr lang="en-CA" dirty="0">
                <a:solidFill>
                  <a:srgbClr val="067D17"/>
                </a:solidFill>
              </a:rPr>
              <a:t>provide encouragement, and is open to ideas and recommendations from anyone. Russell always wears a smile on his face, even when </a:t>
            </a:r>
            <a:r>
              <a:rPr lang="en-CA" dirty="0" err="1">
                <a:solidFill>
                  <a:srgbClr val="067D17"/>
                </a:solidFill>
              </a:rPr>
              <a:t>hes</a:t>
            </a:r>
            <a:r>
              <a:rPr lang="en-CA" dirty="0">
                <a:solidFill>
                  <a:srgbClr val="067D17"/>
                </a:solidFill>
              </a:rPr>
              <a:t> kicking your butt in class!"</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"2022-04-14 13:18:32"</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"YjUWPpI6HXG530lwP-fb2A"</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"8g_iMtfSiwikVnbP2etR0A"</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3.0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"2022-04-14 16:23:50"</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"kxX2SOes4o-D3ZQBkiMRfA"</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"_7bHUi9Uuf5__HHc_Q8guQ"</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5.0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"Wow!  Yummy, different,  delicious.   Our favorite is the lamb curry and korma.  With 10 different kinds of naan!!!  </a:t>
            </a:r>
            <a:r>
              <a:rPr lang="en-CA" dirty="0" err="1">
                <a:solidFill>
                  <a:srgbClr val="067D17"/>
                </a:solidFill>
              </a:rPr>
              <a:t>Dont</a:t>
            </a:r>
            <a:r>
              <a:rPr lang="en-CA" dirty="0">
                <a:solidFill>
                  <a:srgbClr val="067D17"/>
                </a:solidFill>
              </a:rPr>
              <a:t> let the outside deter you (because we almost changed our minds)...go in and try something new!   </a:t>
            </a:r>
            <a:r>
              <a:rPr lang="en-CA" dirty="0" err="1">
                <a:solidFill>
                  <a:srgbClr val="067D17"/>
                </a:solidFill>
              </a:rPr>
              <a:t>Youll</a:t>
            </a:r>
            <a:r>
              <a:rPr lang="en-CA" dirty="0">
                <a:solidFill>
                  <a:srgbClr val="067D17"/>
                </a:solidFill>
              </a:rPr>
              <a:t> be glad you did!"</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"2021-01-04 00:01:03"</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"e4Vwtrqf-wpJfwesgvdgxQ"</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"bcjbaE6dDog4jkNY91ncLQ"</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4.0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"Cute interior and owner (?) gave us tour of upcoming patio</a:t>
            </a:r>
            <a:r>
              <a:rPr lang="en-CA" dirty="0">
                <a:solidFill>
                  <a:srgbClr val="0037A6"/>
                </a:solidFill>
              </a:rPr>
              <a:t>\/</a:t>
            </a:r>
            <a:r>
              <a:rPr lang="en-CA" dirty="0">
                <a:solidFill>
                  <a:srgbClr val="067D17"/>
                </a:solidFill>
              </a:rPr>
              <a:t>rooftop area which will be great on beautiful days like today. Cheese curds were very good and very filling. Really like that sandwiches come w salad, </a:t>
            </a:r>
            <a:r>
              <a:rPr lang="en-CA" dirty="0" err="1">
                <a:solidFill>
                  <a:srgbClr val="067D17"/>
                </a:solidFill>
              </a:rPr>
              <a:t>esp</a:t>
            </a:r>
            <a:r>
              <a:rPr lang="en-CA" dirty="0">
                <a:solidFill>
                  <a:srgbClr val="067D17"/>
                </a:solidFill>
              </a:rPr>
              <a:t> after eating too many curds! Had the onion, gruyere, tomato sandwich. </a:t>
            </a:r>
            <a:r>
              <a:rPr lang="en-CA" dirty="0" err="1">
                <a:solidFill>
                  <a:srgbClr val="067D17"/>
                </a:solidFill>
              </a:rPr>
              <a:t>Wasnt</a:t>
            </a:r>
            <a:r>
              <a:rPr lang="en-CA" dirty="0">
                <a:solidFill>
                  <a:srgbClr val="067D17"/>
                </a:solidFill>
              </a:rPr>
              <a:t> too much cheese which I liked. Needed something else...pepper jelly maybe. Would like to see more menu options added such as salads w fun cheeses. Lots of beer and wine as well as limited cocktails. Next time I will try one of the draft wines."</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"2017-01-14 20:54:15"</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"kxX2SOes4o-D3ZQBkiMRfA"</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"_7bHUi9Uuf5__HHc_Q8guQ"</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5.0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"Wow!  Yummy, different,  delicious.   Our favorite is the lamb curry and korma.  With 10 different kinds of naan!!!  </a:t>
            </a:r>
            <a:r>
              <a:rPr lang="en-CA" dirty="0" err="1">
                <a:solidFill>
                  <a:srgbClr val="067D17"/>
                </a:solidFill>
              </a:rPr>
              <a:t>Dont</a:t>
            </a:r>
            <a:r>
              <a:rPr lang="en-CA" dirty="0">
                <a:solidFill>
                  <a:srgbClr val="067D17"/>
                </a:solidFill>
              </a:rPr>
              <a:t> let the outside deter you (because we almost changed our minds)...go in and try something new!   </a:t>
            </a:r>
            <a:r>
              <a:rPr lang="en-CA" dirty="0" err="1">
                <a:solidFill>
                  <a:srgbClr val="067D17"/>
                </a:solidFill>
              </a:rPr>
              <a:t>Youll</a:t>
            </a:r>
            <a:r>
              <a:rPr lang="en-CA" dirty="0">
                <a:solidFill>
                  <a:srgbClr val="067D17"/>
                </a:solidFill>
              </a:rPr>
              <a:t> be glad you did!"</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"2022-04-14 00:01:03"</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"r3zeYsv1XFBRA4dJpL78cw"</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5.0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"Loved this tour! I grabbed a </a:t>
            </a:r>
            <a:r>
              <a:rPr lang="en-CA" dirty="0" err="1">
                <a:solidFill>
                  <a:srgbClr val="067D17"/>
                </a:solidFill>
              </a:rPr>
              <a:t>groupon</a:t>
            </a:r>
            <a:r>
              <a:rPr lang="en-CA" dirty="0">
                <a:solidFill>
                  <a:srgbClr val="067D17"/>
                </a:solidFill>
              </a:rPr>
              <a:t> and the price was great. It was the perfect way to explore New Orleans for someone </a:t>
            </a:r>
            <a:r>
              <a:rPr lang="en-CA" dirty="0" err="1">
                <a:solidFill>
                  <a:srgbClr val="067D17"/>
                </a:solidFill>
              </a:rPr>
              <a:t>whod</a:t>
            </a:r>
            <a:r>
              <a:rPr lang="en-CA" dirty="0">
                <a:solidFill>
                  <a:srgbClr val="067D17"/>
                </a:solidFill>
              </a:rPr>
              <a:t> never been there before and </a:t>
            </a:r>
            <a:r>
              <a:rPr lang="en-CA" dirty="0" err="1">
                <a:solidFill>
                  <a:srgbClr val="067D17"/>
                </a:solidFill>
              </a:rPr>
              <a:t>didnt</a:t>
            </a:r>
            <a:r>
              <a:rPr lang="en-CA" dirty="0">
                <a:solidFill>
                  <a:srgbClr val="067D17"/>
                </a:solidFill>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rPr>
              <a:t>Youll</a:t>
            </a:r>
            <a:r>
              <a:rPr lang="en-CA" dirty="0">
                <a:solidFill>
                  <a:srgbClr val="067D17"/>
                </a:solidFill>
              </a:rPr>
              <a:t> meet up in front of a grocery store (seems strange at first, but its not terribly hard to find, and </a:t>
            </a:r>
            <a:r>
              <a:rPr lang="en-CA" dirty="0" err="1">
                <a:solidFill>
                  <a:srgbClr val="067D17"/>
                </a:solidFill>
              </a:rPr>
              <a:t>itll</a:t>
            </a:r>
            <a:r>
              <a:rPr lang="en-CA" dirty="0">
                <a:solidFill>
                  <a:srgbClr val="067D17"/>
                </a:solidFill>
              </a:rPr>
              <a:t> give you a chance to get some water), and </a:t>
            </a:r>
            <a:r>
              <a:rPr lang="en-CA" dirty="0" err="1">
                <a:solidFill>
                  <a:srgbClr val="067D17"/>
                </a:solidFill>
              </a:rPr>
              <a:t>youll</a:t>
            </a:r>
            <a:r>
              <a:rPr lang="en-CA" dirty="0">
                <a:solidFill>
                  <a:srgbClr val="067D17"/>
                </a:solidFill>
              </a:rPr>
              <a:t> stop at a visitor center part way through the tour for a bathroom break if needed. This tour was one of my favorite parts of my trip!"</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"2021-01-03 23:21:18"</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"LHSTtnW3YHCeUkRDGyJOyw"</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"yfFzsLmaWF2d4Sr0UNbBgg"</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"_ZeMknuYdlQcUqng_Im3yg"</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5.0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"Amazingly amazing wings and homemade bleu cheese. Had the ribeye: tender, perfectly prepared, delicious. Nice selection of craft beers. Would DEFINITELY recommend checking out this hidden gem."</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"2021-08-07 02:29:16"</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"B5XSoSG3SfvQGtKEGQ1tSQ"</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a:t>
            </a:r>
            <a:r>
              <a:rPr lang="en-CA" dirty="0" err="1">
                <a:solidFill>
                  <a:srgbClr val="067D17"/>
                </a:solidFill>
              </a:rPr>
              <a:t>wSTuiTk-sKNdcFyprzZAjg</a:t>
            </a:r>
            <a:r>
              <a:rPr lang="en-CA" dirty="0">
                <a:solidFill>
                  <a:srgbClr val="067D17"/>
                </a:solidFill>
              </a:rPr>
              <a:t>"</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3.0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rPr>
              <a:t>thats</a:t>
            </a:r>
            <a:r>
              <a:rPr lang="en-CA" dirty="0">
                <a:solidFill>
                  <a:srgbClr val="067D17"/>
                </a:solidFill>
              </a:rPr>
              <a:t> also living by the water. The water is really green and dirty. Los padres national forest staff need to work hard to maintain this forest looking pretty and not like a dumpster. Even Cachuma lake looks like they put a bit more effort."</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"2022-04-14 22:46:33"</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"gebiRewfieSdtt17PTW6Zg"</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"59MxRhNVhU9MYndMkz0wtw"</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"pUycOfUwM8vqX7KjRRhUEA"</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3.0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"Had a party of 6 here for hibachi. Our waitress brought our separate sushi orders on one plate so we </a:t>
            </a:r>
            <a:r>
              <a:rPr lang="en-CA" dirty="0" err="1">
                <a:solidFill>
                  <a:srgbClr val="067D17"/>
                </a:solidFill>
              </a:rPr>
              <a:t>couldnt</a:t>
            </a:r>
            <a:r>
              <a:rPr lang="en-CA" dirty="0">
                <a:solidFill>
                  <a:srgbClr val="067D17"/>
                </a:solidFill>
              </a:rPr>
              <a:t> really tell </a:t>
            </a:r>
            <a:r>
              <a:rPr lang="en-CA" dirty="0" err="1">
                <a:solidFill>
                  <a:srgbClr val="067D17"/>
                </a:solidFill>
              </a:rPr>
              <a:t>whos</a:t>
            </a:r>
            <a:r>
              <a:rPr lang="en-CA" dirty="0">
                <a:solidFill>
                  <a:srgbClr val="067D17"/>
                </a:solidFill>
              </a:rPr>
              <a:t> was </a:t>
            </a:r>
            <a:r>
              <a:rPr lang="en-CA" dirty="0" err="1">
                <a:solidFill>
                  <a:srgbClr val="067D17"/>
                </a:solidFill>
              </a:rPr>
              <a:t>whos</a:t>
            </a:r>
            <a:r>
              <a:rPr lang="en-CA" dirty="0">
                <a:solidFill>
                  <a:srgbClr val="067D17"/>
                </a:solidFill>
              </a:rPr>
              <a:t> and forgot several items on an order. I understand making mistakes but the </a:t>
            </a:r>
            <a:r>
              <a:rPr lang="en-CA" dirty="0" err="1">
                <a:solidFill>
                  <a:srgbClr val="067D17"/>
                </a:solidFill>
              </a:rPr>
              <a:t>restaraunt</a:t>
            </a:r>
            <a:r>
              <a:rPr lang="en-CA" dirty="0">
                <a:solidFill>
                  <a:srgbClr val="067D17"/>
                </a:solidFill>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rPr>
              <a:t>im</a:t>
            </a:r>
            <a:r>
              <a:rPr lang="en-CA" dirty="0">
                <a:solidFill>
                  <a:srgbClr val="067D17"/>
                </a:solidFill>
              </a:rPr>
              <a:t> hoping it was just an off night here. But for the money I </a:t>
            </a:r>
            <a:r>
              <a:rPr lang="en-CA" dirty="0" err="1">
                <a:solidFill>
                  <a:srgbClr val="067D17"/>
                </a:solidFill>
              </a:rPr>
              <a:t>wouldnt</a:t>
            </a:r>
            <a:r>
              <a:rPr lang="en-CA" dirty="0">
                <a:solidFill>
                  <a:srgbClr val="067D17"/>
                </a:solidFill>
              </a:rPr>
              <a:t> go back."</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"2016-07-25 07:31:06"</a:t>
            </a:r>
            <a:br>
              <a:rPr lang="en-CA" dirty="0">
                <a:solidFill>
                  <a:srgbClr val="067D17"/>
                </a:solidFill>
              </a:rPr>
            </a:br>
            <a:r>
              <a:rPr lang="en-CA" dirty="0">
                <a:solidFill>
                  <a:srgbClr val="067D17"/>
                </a:solidFill>
              </a:rPr>
              <a:t>  </a:t>
            </a:r>
            <a:r>
              <a:rPr lang="en-CA" dirty="0"/>
              <a:t>}</a:t>
            </a:r>
            <a:br>
              <a:rPr lang="en-CA" dirty="0"/>
            </a:br>
            <a:r>
              <a:rPr lang="en-CA" dirty="0"/>
              <a:t>]</a:t>
            </a:r>
            <a:endParaRPr lang="en-US" dirty="0"/>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def </a:t>
            </a:r>
            <a:r>
              <a:rPr lang="en" sz="1600" b="1" dirty="0" err="1">
                <a:solidFill>
                  <a:srgbClr val="00627A"/>
                </a:solidFill>
                <a:latin typeface="Courier New"/>
                <a:ea typeface="Courier New"/>
                <a:cs typeface="Courier New"/>
                <a:sym typeface="Courier New"/>
              </a:rPr>
              <a:t>test_will_do_the_right_thing</a:t>
            </a:r>
            <a:r>
              <a:rPr lang="en" sz="1600" b="1" dirty="0">
                <a:solidFill>
                  <a:srgbClr val="080808"/>
                </a:solidFill>
                <a:latin typeface="Courier New"/>
                <a:ea typeface="Courier New"/>
                <a:cs typeface="Courier New"/>
                <a:sym typeface="Courier New"/>
              </a:rPr>
              <a:t>(spark: </a:t>
            </a:r>
            <a:r>
              <a:rPr lang="en" sz="1600" b="1" dirty="0" err="1">
                <a:latin typeface="Courier New"/>
                <a:ea typeface="Courier New"/>
                <a:cs typeface="Courier New"/>
                <a:sym typeface="Courier New"/>
              </a:rPr>
              <a:t>SparkSession</a:t>
            </a:r>
            <a:r>
              <a:rPr lang="en" sz="1600" b="1" dirty="0">
                <a:solidFill>
                  <a:srgbClr val="080808"/>
                </a:solidFill>
                <a:latin typeface="Courier New"/>
                <a:ea typeface="Courier New"/>
                <a:cs typeface="Courier New"/>
                <a:sym typeface="Courier New"/>
              </a:rPr>
              <a:t>) -&gt; </a:t>
            </a:r>
            <a:r>
              <a:rPr lang="en" sz="1600" b="1" dirty="0">
                <a:solidFill>
                  <a:srgbClr val="0033B3"/>
                </a:solidFill>
                <a:latin typeface="Courier New"/>
                <a:ea typeface="Courier New"/>
                <a:cs typeface="Courier New"/>
                <a:sym typeface="Courier New"/>
              </a:rPr>
              <a:t>None</a:t>
            </a:r>
            <a:r>
              <a:rPr lang="en" sz="1600" b="1" dirty="0">
                <a:solidFill>
                  <a:srgbClr val="080808"/>
                </a:solidFill>
                <a:latin typeface="Courier New"/>
                <a:ea typeface="Courier New"/>
                <a:cs typeface="Courier New"/>
                <a:sym typeface="Courier New"/>
              </a:rPr>
              <a:t>:</a:t>
            </a: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browser_reviews.json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checkin.json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tips.json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business.json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mobile_reviews.json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transform(</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datetime(</a:t>
            </a:r>
            <a:r>
              <a:rPr lang="en" sz="1600" b="1" dirty="0">
                <a:solidFill>
                  <a:srgbClr val="1750EB"/>
                </a:solidFill>
                <a:latin typeface="Courier New"/>
                <a:ea typeface="Courier New"/>
                <a:cs typeface="Courier New"/>
                <a:sym typeface="Courier New"/>
              </a:rPr>
              <a:t>2022</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4</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14</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  assert </a:t>
            </a:r>
            <a:r>
              <a:rPr lang="en" sz="1600" b="1" dirty="0" err="1">
                <a:solidFill>
                  <a:srgbClr val="080808"/>
                </a:solidFill>
                <a:latin typeface="Courier New"/>
                <a:ea typeface="Courier New"/>
                <a:cs typeface="Courier New"/>
                <a:sym typeface="Courier New"/>
              </a:rPr>
              <a:t>data_frame_to_json</a:t>
            </a:r>
            <a:r>
              <a:rPr lang="en" sz="1600" b="1" dirty="0">
                <a:solidFill>
                  <a:srgbClr val="080808"/>
                </a:solidFill>
                <a:latin typeface="Courier New"/>
                <a:ea typeface="Courier New"/>
                <a:cs typeface="Courier New"/>
                <a:sym typeface="Courier New"/>
              </a:rPr>
              <a:t>(</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expected_json</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dirty="0">
              <a:latin typeface="DM Sans"/>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583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def </a:t>
            </a:r>
            <a:r>
              <a:rPr lang="en" sz="1600" b="1" dirty="0" err="1">
                <a:solidFill>
                  <a:srgbClr val="00627A"/>
                </a:solidFill>
                <a:latin typeface="Courier New"/>
                <a:ea typeface="Courier New"/>
                <a:cs typeface="Courier New"/>
                <a:sym typeface="Courier New"/>
              </a:rPr>
              <a:t>test_will_do_the_right_thing</a:t>
            </a:r>
            <a:r>
              <a:rPr lang="en" sz="1600" b="1" dirty="0">
                <a:solidFill>
                  <a:srgbClr val="080808"/>
                </a:solidFill>
                <a:latin typeface="Courier New"/>
                <a:ea typeface="Courier New"/>
                <a:cs typeface="Courier New"/>
                <a:sym typeface="Courier New"/>
              </a:rPr>
              <a:t>(spark: </a:t>
            </a:r>
            <a:r>
              <a:rPr lang="en" sz="1600" b="1" dirty="0" err="1">
                <a:latin typeface="Courier New"/>
                <a:ea typeface="Courier New"/>
                <a:cs typeface="Courier New"/>
                <a:sym typeface="Courier New"/>
              </a:rPr>
              <a:t>SparkSession</a:t>
            </a:r>
            <a:r>
              <a:rPr lang="en" sz="1600" b="1" dirty="0">
                <a:solidFill>
                  <a:srgbClr val="080808"/>
                </a:solidFill>
                <a:latin typeface="Courier New"/>
                <a:ea typeface="Courier New"/>
                <a:cs typeface="Courier New"/>
                <a:sym typeface="Courier New"/>
              </a:rPr>
              <a:t>) -&gt; </a:t>
            </a:r>
            <a:r>
              <a:rPr lang="en" sz="1600" b="1" dirty="0">
                <a:solidFill>
                  <a:srgbClr val="0033B3"/>
                </a:solidFill>
                <a:latin typeface="Courier New"/>
                <a:ea typeface="Courier New"/>
                <a:cs typeface="Courier New"/>
                <a:sym typeface="Courier New"/>
              </a:rPr>
              <a:t>None</a:t>
            </a:r>
            <a:r>
              <a:rPr lang="en" sz="1600" b="1" dirty="0">
                <a:solidFill>
                  <a:srgbClr val="080808"/>
                </a:solidFill>
                <a:latin typeface="Courier New"/>
                <a:ea typeface="Courier New"/>
                <a:cs typeface="Courier New"/>
                <a:sym typeface="Courier New"/>
              </a:rPr>
              <a:t>:</a:t>
            </a: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browser_reviews.json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checkin.json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tips.json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business.json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mobile_reviews.json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transform(</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datetime(</a:t>
            </a:r>
            <a:r>
              <a:rPr lang="en" sz="1600" b="1" dirty="0">
                <a:solidFill>
                  <a:srgbClr val="1750EB"/>
                </a:solidFill>
                <a:latin typeface="Courier New"/>
                <a:ea typeface="Courier New"/>
                <a:cs typeface="Courier New"/>
                <a:sym typeface="Courier New"/>
              </a:rPr>
              <a:t>2022</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4</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14</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  assert </a:t>
            </a:r>
            <a:r>
              <a:rPr lang="en" sz="1600" b="1" dirty="0" err="1">
                <a:solidFill>
                  <a:srgbClr val="080808"/>
                </a:solidFill>
                <a:latin typeface="Courier New"/>
                <a:ea typeface="Courier New"/>
                <a:cs typeface="Courier New"/>
                <a:sym typeface="Courier New"/>
              </a:rPr>
              <a:t>data_frame_to_json</a:t>
            </a:r>
            <a:r>
              <a:rPr lang="en" sz="1600" b="1" dirty="0">
                <a:solidFill>
                  <a:srgbClr val="080808"/>
                </a:solidFill>
                <a:latin typeface="Courier New"/>
                <a:ea typeface="Courier New"/>
                <a:cs typeface="Courier New"/>
                <a:sym typeface="Courier New"/>
              </a:rPr>
              <a:t>(</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expected_json</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dirty="0">
              <a:latin typeface="DM Sans"/>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9704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"CF33F8-E6oudUQ46HnavjQ"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"MTSW4McQd7CbVtyjqoe9mw"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"St </a:t>
            </a:r>
            <a:r>
              <a:rPr lang="en-CA" dirty="0" err="1">
                <a:solidFill>
                  <a:srgbClr val="067D17"/>
                </a:solidFill>
              </a:rPr>
              <a:t>Honore</a:t>
            </a:r>
            <a:r>
              <a:rPr lang="en-CA" dirty="0">
                <a:solidFill>
                  <a:srgbClr val="067D17"/>
                </a:solidFill>
              </a:rPr>
              <a:t> Pastries"</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13</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14</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"Abby </a:t>
            </a:r>
            <a:r>
              <a:rPr lang="en-CA" dirty="0" err="1">
                <a:solidFill>
                  <a:srgbClr val="067D17"/>
                </a:solidFill>
              </a:rPr>
              <a:t>Rappoport</a:t>
            </a:r>
            <a:r>
              <a:rPr lang="en-CA" dirty="0">
                <a:solidFill>
                  <a:srgbClr val="067D17"/>
                </a:solidFill>
              </a:rPr>
              <a:t>, LAC, CMQ"</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6</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t>
            </a:r>
            <a:r>
              <a:rPr lang="en-CA" dirty="0" err="1">
                <a:solidFill>
                  <a:srgbClr val="067D17"/>
                </a:solidFill>
              </a:rPr>
              <a:t>Tsevi's</a:t>
            </a:r>
            <a:r>
              <a:rPr lang="en-CA" dirty="0">
                <a:solidFill>
                  <a:srgbClr val="067D17"/>
                </a:solidFill>
              </a:rPr>
              <a:t> Pub And Grill"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"Perkiomen Valley Brewery"</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"The UPS Store"</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3</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"n_0UpQx1hsNbnPUSlodU8w"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"Famous Footwear"</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"Temple Beth-El"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"Target"</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"CF33F8-E6oudUQ46HnavjQ"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"MTSW4McQd7CbVtyjqoe9mw"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"St </a:t>
            </a:r>
            <a:r>
              <a:rPr lang="en-CA" dirty="0" err="1">
                <a:solidFill>
                  <a:srgbClr val="067D17"/>
                </a:solidFill>
              </a:rPr>
              <a:t>Honore</a:t>
            </a:r>
            <a:r>
              <a:rPr lang="en-CA" dirty="0">
                <a:solidFill>
                  <a:srgbClr val="067D17"/>
                </a:solidFill>
              </a:rPr>
              <a:t> Pastries"</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13</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14</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"Abby </a:t>
            </a:r>
            <a:r>
              <a:rPr lang="en-CA" dirty="0" err="1">
                <a:solidFill>
                  <a:srgbClr val="067D17"/>
                </a:solidFill>
              </a:rPr>
              <a:t>Rappoport</a:t>
            </a:r>
            <a:r>
              <a:rPr lang="en-CA" dirty="0">
                <a:solidFill>
                  <a:srgbClr val="067D17"/>
                </a:solidFill>
              </a:rPr>
              <a:t>, LAC, CMQ"</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6</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t>
            </a:r>
            <a:r>
              <a:rPr lang="en-CA" dirty="0" err="1">
                <a:solidFill>
                  <a:srgbClr val="067D17"/>
                </a:solidFill>
              </a:rPr>
              <a:t>Tsevi's</a:t>
            </a:r>
            <a:r>
              <a:rPr lang="en-CA" dirty="0">
                <a:solidFill>
                  <a:srgbClr val="067D17"/>
                </a:solidFill>
              </a:rPr>
              <a:t> Pub And Grill"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"Perkiomen Valley Brewery"</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"The UPS Store"</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3</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"n_0UpQx1hsNbnPUSlodU8w"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"Famous Footwear"</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"Temple Beth-El"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"Target"</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"CF33F8-E6oudUQ46HnavjQ"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"MTSW4McQd7CbVtyjqoe9mw"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"St </a:t>
            </a:r>
            <a:r>
              <a:rPr lang="en-CA" dirty="0" err="1">
                <a:solidFill>
                  <a:srgbClr val="067D17"/>
                </a:solidFill>
              </a:rPr>
              <a:t>Honore</a:t>
            </a:r>
            <a:r>
              <a:rPr lang="en-CA" dirty="0">
                <a:solidFill>
                  <a:srgbClr val="067D17"/>
                </a:solidFill>
              </a:rPr>
              <a:t> Pastries"</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13</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14</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"Abby </a:t>
            </a:r>
            <a:r>
              <a:rPr lang="en-CA" dirty="0" err="1">
                <a:solidFill>
                  <a:srgbClr val="067D17"/>
                </a:solidFill>
              </a:rPr>
              <a:t>Rappoport</a:t>
            </a:r>
            <a:r>
              <a:rPr lang="en-CA" dirty="0">
                <a:solidFill>
                  <a:srgbClr val="067D17"/>
                </a:solidFill>
              </a:rPr>
              <a:t>, LAC, CMQ"</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6</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t>
            </a:r>
            <a:r>
              <a:rPr lang="en-CA" dirty="0" err="1">
                <a:solidFill>
                  <a:srgbClr val="067D17"/>
                </a:solidFill>
              </a:rPr>
              <a:t>Tsevi's</a:t>
            </a:r>
            <a:r>
              <a:rPr lang="en-CA" dirty="0">
                <a:solidFill>
                  <a:srgbClr val="067D17"/>
                </a:solidFill>
              </a:rPr>
              <a:t> Pub And Grill"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"Perkiomen Valley Brewery"</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"The UPS Store"</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3</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"n_0UpQx1hsNbnPUSlodU8w"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"Famous Footwear"</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"Temple Beth-El"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"Target"</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"CF33F8-E6oudUQ46HnavjQ"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"MTSW4McQd7CbVtyjqoe9mw"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"St </a:t>
            </a:r>
            <a:r>
              <a:rPr lang="en-CA" dirty="0" err="1">
                <a:solidFill>
                  <a:srgbClr val="067D17"/>
                </a:solidFill>
              </a:rPr>
              <a:t>Honore</a:t>
            </a:r>
            <a:r>
              <a:rPr lang="en-CA" dirty="0">
                <a:solidFill>
                  <a:srgbClr val="067D17"/>
                </a:solidFill>
              </a:rPr>
              <a:t> Pastries"</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13</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14</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"Abby </a:t>
            </a:r>
            <a:r>
              <a:rPr lang="en-CA" dirty="0" err="1">
                <a:solidFill>
                  <a:srgbClr val="067D17"/>
                </a:solidFill>
              </a:rPr>
              <a:t>Rappoport</a:t>
            </a:r>
            <a:r>
              <a:rPr lang="en-CA" dirty="0">
                <a:solidFill>
                  <a:srgbClr val="067D17"/>
                </a:solidFill>
              </a:rPr>
              <a:t>, LAC, CMQ"</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6</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t>
            </a:r>
            <a:r>
              <a:rPr lang="en-CA" dirty="0" err="1">
                <a:solidFill>
                  <a:srgbClr val="067D17"/>
                </a:solidFill>
              </a:rPr>
              <a:t>Tsevi's</a:t>
            </a:r>
            <a:r>
              <a:rPr lang="en-CA" dirty="0">
                <a:solidFill>
                  <a:srgbClr val="067D17"/>
                </a:solidFill>
              </a:rPr>
              <a:t> Pub And Grill"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"Perkiomen Valley Brewery"</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"The UPS Store"</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3</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"n_0UpQx1hsNbnPUSlodU8w"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"Famous Footwear"</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"Temple Beth-El"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"Target"</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"CF33F8-E6oudUQ46HnavjQ"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"MTSW4McQd7CbVtyjqoe9mw"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"St </a:t>
            </a:r>
            <a:r>
              <a:rPr lang="en-CA" dirty="0" err="1">
                <a:solidFill>
                  <a:srgbClr val="067D17"/>
                </a:solidFill>
              </a:rPr>
              <a:t>Honore</a:t>
            </a:r>
            <a:r>
              <a:rPr lang="en-CA" dirty="0">
                <a:solidFill>
                  <a:srgbClr val="067D17"/>
                </a:solidFill>
              </a:rPr>
              <a:t> Pastries"</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13</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14</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"Abby </a:t>
            </a:r>
            <a:r>
              <a:rPr lang="en-CA" dirty="0" err="1">
                <a:solidFill>
                  <a:srgbClr val="067D17"/>
                </a:solidFill>
              </a:rPr>
              <a:t>Rappoport</a:t>
            </a:r>
            <a:r>
              <a:rPr lang="en-CA" dirty="0">
                <a:solidFill>
                  <a:srgbClr val="067D17"/>
                </a:solidFill>
              </a:rPr>
              <a:t>, LAC, CMQ"</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6</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t>
            </a:r>
            <a:r>
              <a:rPr lang="en-CA" dirty="0" err="1">
                <a:solidFill>
                  <a:srgbClr val="067D17"/>
                </a:solidFill>
              </a:rPr>
              <a:t>Tsevi's</a:t>
            </a:r>
            <a:r>
              <a:rPr lang="en-CA" dirty="0">
                <a:solidFill>
                  <a:srgbClr val="067D17"/>
                </a:solidFill>
              </a:rPr>
              <a:t> Pub And Grill"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"Perkiomen Valley Brewery"</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"The UPS Store"</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3</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"n_0UpQx1hsNbnPUSlodU8w"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"Famous Footwear"</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"Temple Beth-El"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"Target"</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Old values</a:t>
            </a:r>
            <a:endParaRPr>
              <a:latin typeface="DM Sans"/>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New values</a:t>
            </a:r>
            <a:endParaRPr>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Old values</a:t>
            </a:r>
            <a:endParaRPr>
              <a:latin typeface="DM Sans"/>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New values</a:t>
            </a:r>
            <a:endParaRPr>
              <a:latin typeface="DM Sans"/>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Old values</a:t>
            </a:r>
            <a:endParaRPr>
              <a:latin typeface="DM Sans"/>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New values</a:t>
            </a:r>
            <a:endParaRPr>
              <a:latin typeface="DM Sans"/>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Old values</a:t>
            </a:r>
            <a:endParaRPr>
              <a:latin typeface="DM Sans"/>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New values</a:t>
            </a:r>
            <a:endParaRPr>
              <a:latin typeface="DM Sans"/>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33B3"/>
                </a:solidFill>
              </a:endParaRPr>
            </a:p>
          </p:txBody>
        </p:sp>
        <p:sp>
          <p:nvSpPr>
            <p:cNvPr id="1033" name="Google Shape;1033;p93"/>
            <p:cNvSpPr txBox="1"/>
            <p:nvPr/>
          </p:nvSpPr>
          <p:spPr>
            <a:xfrm>
              <a:off x="1198725" y="1624238"/>
              <a:ext cx="9651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actual_df = transform(</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business_df,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checkin_df,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reviews_df,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tips_df,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m_reviews_df,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datetime(</a:t>
              </a:r>
              <a:r>
                <a:rPr lang="en" sz="1600" b="1">
                  <a:solidFill>
                    <a:srgbClr val="1750EB"/>
                  </a:solidFill>
                  <a:latin typeface="Courier New"/>
                  <a:ea typeface="Courier New"/>
                  <a:cs typeface="Courier New"/>
                  <a:sym typeface="Courier New"/>
                </a:rPr>
                <a:t>2022</a:t>
              </a:r>
              <a:r>
                <a:rPr lang="en" sz="1600" b="1">
                  <a:solidFill>
                    <a:srgbClr val="080808"/>
                  </a:solidFill>
                  <a:latin typeface="Courier New"/>
                  <a:ea typeface="Courier New"/>
                  <a:cs typeface="Courier New"/>
                  <a:sym typeface="Courier New"/>
                </a:rPr>
                <a:t>, </a:t>
              </a:r>
              <a:r>
                <a:rPr lang="en" sz="1600" b="1">
                  <a:solidFill>
                    <a:srgbClr val="1750EB"/>
                  </a:solidFill>
                  <a:latin typeface="Courier New"/>
                  <a:ea typeface="Courier New"/>
                  <a:cs typeface="Courier New"/>
                  <a:sym typeface="Courier New"/>
                </a:rPr>
                <a:t>4</a:t>
              </a:r>
              <a:r>
                <a:rPr lang="en" sz="1600" b="1">
                  <a:solidFill>
                    <a:srgbClr val="080808"/>
                  </a:solidFill>
                  <a:latin typeface="Courier New"/>
                  <a:ea typeface="Courier New"/>
                  <a:cs typeface="Courier New"/>
                  <a:sym typeface="Courier New"/>
                </a:rPr>
                <a:t>, </a:t>
              </a:r>
              <a:r>
                <a:rPr lang="en" sz="1600" b="1">
                  <a:solidFill>
                    <a:srgbClr val="1750EB"/>
                  </a:solidFill>
                  <a:latin typeface="Courier New"/>
                  <a:ea typeface="Courier New"/>
                  <a:cs typeface="Courier New"/>
                  <a:sym typeface="Courier New"/>
                </a:rPr>
                <a:t>14</a:t>
              </a:r>
              <a:r>
                <a:rPr lang="en" sz="1600" b="1">
                  <a:solidFill>
                    <a:srgbClr val="080808"/>
                  </a:solidFill>
                  <a:latin typeface="Courier New"/>
                  <a:ea typeface="Courier New"/>
                  <a:cs typeface="Courier New"/>
                  <a:sym typeface="Courier New"/>
                </a:rPr>
                <a:t>).strftime(</a:t>
              </a:r>
              <a:r>
                <a:rPr lang="en" sz="1600" b="1">
                  <a:solidFill>
                    <a:srgbClr val="067D17"/>
                  </a:solidFill>
                  <a:latin typeface="Courier New"/>
                  <a:ea typeface="Courier New"/>
                  <a:cs typeface="Courier New"/>
                  <a:sym typeface="Courier New"/>
                </a:rPr>
                <a:t>'%Y-%m-%d'</a:t>
              </a:r>
              <a:r>
                <a:rPr lang="en" sz="1600" b="1">
                  <a:solidFill>
                    <a:srgbClr val="080808"/>
                  </a:solidFill>
                  <a:latin typeface="Courier New"/>
                  <a:ea typeface="Courier New"/>
                  <a:cs typeface="Courier New"/>
                  <a:sym typeface="Courier New"/>
                </a:rPr>
                <a:t>)</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033B3"/>
                  </a:solidFill>
                  <a:latin typeface="Courier New"/>
                  <a:ea typeface="Courier New"/>
                  <a:cs typeface="Courier New"/>
                  <a:sym typeface="Courier New"/>
                </a:rPr>
                <a:t>assert </a:t>
              </a:r>
              <a:r>
                <a:rPr lang="en" sz="1600" b="1">
                  <a:solidFill>
                    <a:srgbClr val="080808"/>
                  </a:solidFill>
                  <a:latin typeface="Courier New"/>
                  <a:ea typeface="Courier New"/>
                  <a:cs typeface="Courier New"/>
                  <a:sym typeface="Courier New"/>
                </a:rPr>
                <a:t>data_frame_to_json(actual_df) == expected_json()</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with open("fixtures/expected.json", "w") as f:</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jsons = ''.join(</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json.dumps(line) if line else line</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for line in data_frame_to_json(actual_df)</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f.write(jsons)</a:t>
              </a:r>
              <a:endParaRPr sz="1600" b="1" i="1">
                <a:solidFill>
                  <a:srgbClr val="8C8C8C"/>
                </a:solidFill>
                <a:latin typeface="Courier New"/>
                <a:ea typeface="Courier New"/>
                <a:cs typeface="Courier New"/>
                <a:sym typeface="Courier New"/>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def </a:t>
            </a:r>
            <a:r>
              <a:rPr lang="en" sz="1600" b="1" dirty="0" err="1">
                <a:solidFill>
                  <a:srgbClr val="00627A"/>
                </a:solidFill>
                <a:latin typeface="Courier New"/>
                <a:ea typeface="Courier New"/>
                <a:cs typeface="Courier New"/>
                <a:sym typeface="Courier New"/>
              </a:rPr>
              <a:t>test_will_do_the_right_thing</a:t>
            </a:r>
            <a:r>
              <a:rPr lang="en" sz="1600" b="1" dirty="0">
                <a:solidFill>
                  <a:srgbClr val="080808"/>
                </a:solidFill>
                <a:latin typeface="Courier New"/>
                <a:ea typeface="Courier New"/>
                <a:cs typeface="Courier New"/>
                <a:sym typeface="Courier New"/>
              </a:rPr>
              <a:t>(spark: </a:t>
            </a:r>
            <a:r>
              <a:rPr lang="en" sz="1600" b="1" dirty="0" err="1">
                <a:latin typeface="Courier New"/>
                <a:ea typeface="Courier New"/>
                <a:cs typeface="Courier New"/>
                <a:sym typeface="Courier New"/>
              </a:rPr>
              <a:t>SparkSession</a:t>
            </a:r>
            <a:r>
              <a:rPr lang="en" sz="1600" b="1" dirty="0">
                <a:solidFill>
                  <a:srgbClr val="080808"/>
                </a:solidFill>
                <a:latin typeface="Courier New"/>
                <a:ea typeface="Courier New"/>
                <a:cs typeface="Courier New"/>
                <a:sym typeface="Courier New"/>
              </a:rPr>
              <a:t>) -&gt; </a:t>
            </a:r>
            <a:r>
              <a:rPr lang="en" sz="1600" b="1" dirty="0">
                <a:solidFill>
                  <a:srgbClr val="0033B3"/>
                </a:solidFill>
                <a:latin typeface="Courier New"/>
                <a:ea typeface="Courier New"/>
                <a:cs typeface="Courier New"/>
                <a:sym typeface="Courier New"/>
              </a:rPr>
              <a:t>None</a:t>
            </a:r>
            <a:r>
              <a:rPr lang="en" sz="1600" b="1" dirty="0">
                <a:solidFill>
                  <a:srgbClr val="080808"/>
                </a:solidFill>
                <a:latin typeface="Courier New"/>
                <a:ea typeface="Courier New"/>
                <a:cs typeface="Courier New"/>
                <a:sym typeface="Courier New"/>
              </a:rPr>
              <a:t>:</a:t>
            </a: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browser_reviews.json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checkin.json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tips.json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business.json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mobile_reviews.json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transform(</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datetime(</a:t>
            </a:r>
            <a:r>
              <a:rPr lang="en" sz="1600" b="1" dirty="0">
                <a:solidFill>
                  <a:srgbClr val="1750EB"/>
                </a:solidFill>
                <a:latin typeface="Courier New"/>
                <a:ea typeface="Courier New"/>
                <a:cs typeface="Courier New"/>
                <a:sym typeface="Courier New"/>
              </a:rPr>
              <a:t>2022</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4</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14</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  assert </a:t>
            </a:r>
            <a:r>
              <a:rPr lang="en" sz="1600" b="1" dirty="0" err="1">
                <a:solidFill>
                  <a:srgbClr val="080808"/>
                </a:solidFill>
                <a:latin typeface="Courier New"/>
                <a:ea typeface="Courier New"/>
                <a:cs typeface="Courier New"/>
                <a:sym typeface="Courier New"/>
              </a:rPr>
              <a:t>data_frame_to_json</a:t>
            </a:r>
            <a:r>
              <a:rPr lang="en" sz="1600" b="1" dirty="0">
                <a:solidFill>
                  <a:srgbClr val="080808"/>
                </a:solidFill>
                <a:latin typeface="Courier New"/>
                <a:ea typeface="Courier New"/>
                <a:cs typeface="Courier New"/>
                <a:sym typeface="Courier New"/>
              </a:rPr>
              <a:t>(</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expected_json</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dirty="0">
              <a:latin typeface="DM Sans"/>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DM Sans"/>
                <a:ea typeface="DM Sans"/>
                <a:cs typeface="DM Sans"/>
                <a:sym typeface="DM Sans"/>
              </a:rPr>
              <a:t>A large integration test covers all of this code</a:t>
            </a:r>
            <a:endParaRPr sz="1600">
              <a:latin typeface="DM Sans"/>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DM Sans"/>
                <a:ea typeface="DM Sans"/>
                <a:cs typeface="DM Sans"/>
                <a:sym typeface="DM Sans"/>
              </a:rPr>
              <a:t>A Saff Squeeze helps us write smaller tests for specific bugs</a:t>
            </a:r>
            <a:endParaRPr sz="1600">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DM Sans"/>
                <a:ea typeface="DM Sans"/>
                <a:cs typeface="DM Sans"/>
                <a:sym typeface="DM Sans"/>
              </a:rPr>
              <a:t>A large integration test covers all of this code</a:t>
            </a:r>
            <a:endParaRPr sz="1600">
              <a:latin typeface="DM Sans"/>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Sans"/>
                <a:ea typeface="DM Sans"/>
                <a:cs typeface="DM Sans"/>
                <a:sym typeface="DM Sans"/>
              </a:rPr>
              <a:t>A </a:t>
            </a:r>
            <a:r>
              <a:rPr lang="en" sz="1600" dirty="0" err="1">
                <a:latin typeface="DM Sans"/>
                <a:ea typeface="DM Sans"/>
                <a:cs typeface="DM Sans"/>
                <a:sym typeface="DM Sans"/>
              </a:rPr>
              <a:t>Saff</a:t>
            </a:r>
            <a:r>
              <a:rPr lang="en" sz="1600" dirty="0">
                <a:latin typeface="DM Sans"/>
                <a:ea typeface="DM Sans"/>
                <a:cs typeface="DM Sans"/>
                <a:sym typeface="DM Sans"/>
              </a:rPr>
              <a:t> Squeeze will let us write a test for only the logic we care about</a:t>
            </a:r>
            <a:endParaRPr sz="1600" dirty="0">
              <a:latin typeface="DM Sans"/>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13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031873"/>
          </a:xfrm>
          <a:prstGeom prst="rect">
            <a:avLst/>
          </a:prstGeom>
          <a:noFill/>
        </p:spPr>
        <p:txBody>
          <a:bodyPr wrap="square" rtlCol="0">
            <a:spAutoFit/>
          </a:bodyPr>
          <a:lstStyle/>
          <a:p>
            <a:r>
              <a:rPr lang="en-US" sz="3200" dirty="0">
                <a:solidFill>
                  <a:schemeClr val="tx1"/>
                </a:solidFill>
              </a:rPr>
              <a:t>Duplicate your test.</a:t>
            </a:r>
            <a:endParaRPr lang="en-US" sz="3200" dirty="0"/>
          </a:p>
          <a:p>
            <a:r>
              <a:rPr lang="en-US" sz="3200" dirty="0"/>
              <a:t>Change the assertion</a:t>
            </a:r>
          </a:p>
          <a:p>
            <a:r>
              <a:rPr lang="en-US" sz="3200" dirty="0"/>
              <a:t>Squeeze the bottom</a:t>
            </a:r>
          </a:p>
          <a:p>
            <a:r>
              <a:rPr lang="en-US" sz="3200" dirty="0"/>
              <a:t>Clean up</a:t>
            </a:r>
          </a:p>
          <a:p>
            <a:r>
              <a:rPr lang="en-US" sz="3200" dirty="0"/>
              <a:t>Squeeze the top</a:t>
            </a:r>
          </a:p>
          <a:p>
            <a:r>
              <a:rPr lang="en-US" sz="3200" dirty="0"/>
              <a:t>Clean up</a:t>
            </a:r>
          </a:p>
          <a:p>
            <a:endParaRPr lang="en-US" sz="3200" dirty="0"/>
          </a:p>
          <a:p>
            <a:r>
              <a:rPr lang="en-US" sz="3200" dirty="0">
                <a:solidFill>
                  <a:schemeClr val="accent3"/>
                </a:solidFill>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Sans"/>
                <a:ea typeface="DM Sans"/>
                <a:cs typeface="DM Sans"/>
                <a:sym typeface="DM Sans"/>
              </a:rPr>
              <a:t>The code that we are testing</a:t>
            </a:r>
            <a:endParaRPr dirty="0">
              <a:latin typeface="DM Sans"/>
              <a:ea typeface="DM Sans"/>
              <a:cs typeface="DM Sans"/>
              <a:sym typeface="DM Sans"/>
            </a:endParaRPr>
          </a:p>
        </p:txBody>
      </p:sp>
      <p:sp>
        <p:nvSpPr>
          <p:cNvPr id="1204" name="Google Shape;1204;p104"/>
          <p:cNvSpPr txBox="1"/>
          <p:nvPr/>
        </p:nvSpPr>
        <p:spPr>
          <a:xfrm>
            <a:off x="9967750" y="3121200"/>
            <a:ext cx="173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The large integration test</a:t>
            </a:r>
            <a:endParaRPr>
              <a:latin typeface="DM Sans"/>
              <a:ea typeface="DM Sans"/>
              <a:cs typeface="DM Sans"/>
              <a:sym typeface="DM Sans"/>
            </a:endParaRPr>
          </a:p>
        </p:txBody>
      </p:sp>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82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Sans"/>
                <a:ea typeface="DM Sans"/>
                <a:cs typeface="DM Sans"/>
                <a:sym typeface="DM Sans"/>
              </a:rPr>
              <a:t>The code that we are testing</a:t>
            </a:r>
            <a:endParaRPr dirty="0">
              <a:latin typeface="DM Sans"/>
              <a:ea typeface="DM Sans"/>
              <a:cs typeface="DM Sans"/>
              <a:sym typeface="DM Sans"/>
            </a:endParaRPr>
          </a:p>
        </p:txBody>
      </p:sp>
      <p:sp>
        <p:nvSpPr>
          <p:cNvPr id="1204" name="Google Shape;1204;p104"/>
          <p:cNvSpPr txBox="1"/>
          <p:nvPr/>
        </p:nvSpPr>
        <p:spPr>
          <a:xfrm>
            <a:off x="9967750" y="3121200"/>
            <a:ext cx="173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The large integration test</a:t>
            </a:r>
            <a:endParaRPr>
              <a:latin typeface="DM Sans"/>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test_mobile_reviews_bug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b="1"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621165" y="5520184"/>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9241971" cy="1905323"/>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9241971" cy="1326301"/>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2911816-E45D-CB4C-EAD1-5F6838D23E9E}"/>
              </a:ext>
            </a:extLst>
          </p:cNvPr>
          <p:cNvSpPr txBox="1"/>
          <p:nvPr/>
        </p:nvSpPr>
        <p:spPr>
          <a:xfrm>
            <a:off x="375669" y="1193454"/>
            <a:ext cx="11406451"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000" tmFilter="0, 0; .2, .5; .8, .5; 1, 0"/>
                                        <p:tgtEl>
                                          <p:spTgt spid="20"/>
                                        </p:tgtEl>
                                      </p:cBhvr>
                                    </p:animEffect>
                                    <p:animScale>
                                      <p:cBhvr>
                                        <p:cTn id="7" dur="100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B6311AA-9CC3-BB65-CAFB-4E18EC5A14E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1546555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219489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1536139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140732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3763947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3772129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39622295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208084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1567939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2189638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1" name="TextBox 20">
            <a:extLst>
              <a:ext uri="{FF2B5EF4-FFF2-40B4-BE49-F238E27FC236}">
                <a16:creationId xmlns:a16="http://schemas.microsoft.com/office/drawing/2014/main" id="{22B9C3F2-4604-0C63-3B78-BF3DD6B78DD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164706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3123333"/>
            <a:ext cx="12188825" cy="712809"/>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D2B906B-4831-823C-62F5-0CA770CB3C34}"/>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1615786"/>
            <a:ext cx="12188825" cy="1445173"/>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A95662-D183-0056-56B3-7C3428AE030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2331727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15" name="TextBox 14">
            <a:extLst>
              <a:ext uri="{FF2B5EF4-FFF2-40B4-BE49-F238E27FC236}">
                <a16:creationId xmlns:a16="http://schemas.microsoft.com/office/drawing/2014/main" id="{77995BE8-7A28-CEF7-A6FA-6A2B64B4774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93736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85CFC6-9673-0CEC-E0F0-ED915625808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the bug we’re trying to catch</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rPr>
              <a:t>Mobile </a:t>
            </a:r>
          </a:p>
          <a:p>
            <a:pPr algn="ctr"/>
            <a:r>
              <a:rPr lang="en-US" sz="1600" dirty="0">
                <a:ln>
                  <a:solidFill>
                    <a:sysClr val="windowText" lastClr="000000"/>
                  </a:solidFill>
                </a:ln>
                <a:solidFill>
                  <a:schemeClr val="tx1"/>
                </a:solidFill>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9880625" y="4059111"/>
            <a:ext cx="1067920" cy="1138773"/>
          </a:xfrm>
          <a:prstGeom prst="rect">
            <a:avLst/>
          </a:prstGeom>
          <a:noFill/>
        </p:spPr>
        <p:txBody>
          <a:bodyPr wrap="none" rtlCol="0">
            <a:spAutoFit/>
          </a:bodyPr>
          <a:lstStyle/>
          <a:p>
            <a:pPr algn="ctr"/>
            <a:r>
              <a:rPr lang="en-US" sz="4800" b="1" dirty="0">
                <a:latin typeface="DM Sans" pitchFamily="2" charset="77"/>
              </a:rPr>
              <a:t>1</a:t>
            </a:r>
            <a:r>
              <a:rPr lang="en-US" sz="2000" b="1" dirty="0">
                <a:latin typeface="DM Sans" pitchFamily="2" charset="77"/>
              </a:rPr>
              <a:t> </a:t>
            </a:r>
          </a:p>
          <a:p>
            <a:pPr algn="ctr"/>
            <a:r>
              <a:rPr lang="en-US" sz="2000" b="1" dirty="0">
                <a:latin typeface="DM Sans" pitchFamily="2"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13299" y="1836755"/>
            <a:ext cx="1202573" cy="1138773"/>
          </a:xfrm>
          <a:prstGeom prst="rect">
            <a:avLst/>
          </a:prstGeom>
          <a:noFill/>
        </p:spPr>
        <p:txBody>
          <a:bodyPr wrap="none" rtlCol="0">
            <a:spAutoFit/>
          </a:bodyPr>
          <a:lstStyle/>
          <a:p>
            <a:pPr algn="ctr"/>
            <a:r>
              <a:rPr lang="en-US" sz="4800" b="1" dirty="0">
                <a:latin typeface="DM Sans" pitchFamily="2" charset="77"/>
              </a:rPr>
              <a:t>0 </a:t>
            </a:r>
          </a:p>
          <a:p>
            <a:pPr algn="ctr"/>
            <a:r>
              <a:rPr lang="en-US" sz="2000" b="1" dirty="0">
                <a:latin typeface="DM Sans" pitchFamily="2"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Sans" pitchFamily="2" charset="77"/>
              </a:rPr>
              <a:t>1 </a:t>
            </a:r>
          </a:p>
          <a:p>
            <a:pPr algn="ctr"/>
            <a:r>
              <a:rPr lang="en-US" sz="1600" dirty="0">
                <a:solidFill>
                  <a:schemeClr val="bg1"/>
                </a:solidFill>
                <a:latin typeface="DM Sans" pitchFamily="2"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6979953" y="2199548"/>
            <a:ext cx="364202" cy="461665"/>
          </a:xfrm>
          <a:prstGeom prst="rect">
            <a:avLst/>
          </a:prstGeom>
          <a:noFill/>
        </p:spPr>
        <p:txBody>
          <a:bodyPr wrap="none" rtlCol="0">
            <a:spAutoFit/>
          </a:bodyPr>
          <a:lstStyle/>
          <a:p>
            <a:r>
              <a:rPr lang="en-US" sz="2400" dirty="0">
                <a:latin typeface="DM Sans" pitchFamily="2"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9285908" y="2199548"/>
            <a:ext cx="346570" cy="461665"/>
          </a:xfrm>
          <a:prstGeom prst="rect">
            <a:avLst/>
          </a:prstGeom>
          <a:noFill/>
        </p:spPr>
        <p:txBody>
          <a:bodyPr wrap="none" rtlCol="0">
            <a:spAutoFit/>
          </a:bodyPr>
          <a:lstStyle/>
          <a:p>
            <a:r>
              <a:rPr lang="en-US" sz="2400" dirty="0">
                <a:latin typeface="DM Sans" pitchFamily="2"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Sans" pitchFamily="2" charset="77"/>
              </a:rPr>
              <a:t>0 </a:t>
            </a:r>
          </a:p>
          <a:p>
            <a:pPr algn="ctr"/>
            <a:r>
              <a:rPr lang="en-US" sz="1600" dirty="0" err="1">
                <a:solidFill>
                  <a:schemeClr val="bg2"/>
                </a:solidFill>
                <a:latin typeface="DM Sans" pitchFamily="2" charset="77"/>
              </a:rPr>
              <a:t>Checkins</a:t>
            </a:r>
            <a:endParaRPr lang="en-US" sz="1600" dirty="0">
              <a:solidFill>
                <a:schemeClr val="bg2"/>
              </a:solidFill>
              <a:latin typeface="DM Sans" pitchFamily="2"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7089223" y="4410515"/>
            <a:ext cx="364202" cy="461665"/>
          </a:xfrm>
          <a:prstGeom prst="rect">
            <a:avLst/>
          </a:prstGeom>
          <a:noFill/>
        </p:spPr>
        <p:txBody>
          <a:bodyPr wrap="none" rtlCol="0">
            <a:spAutoFit/>
          </a:bodyPr>
          <a:lstStyle/>
          <a:p>
            <a:r>
              <a:rPr lang="en-US" sz="2400" dirty="0">
                <a:latin typeface="DM Sans" pitchFamily="2"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7542194" y="3921919"/>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Sans" pitchFamily="2" charset="77"/>
              </a:rPr>
              <a:t>1 </a:t>
            </a:r>
          </a:p>
          <a:p>
            <a:pPr algn="ctr"/>
            <a:r>
              <a:rPr lang="en-US" sz="1600" dirty="0" err="1">
                <a:solidFill>
                  <a:schemeClr val="bg1"/>
                </a:solidFill>
                <a:latin typeface="DM Sans" pitchFamily="2" charset="77"/>
              </a:rPr>
              <a:t>Checkin</a:t>
            </a:r>
            <a:endParaRPr lang="en-US" sz="1600" dirty="0">
              <a:solidFill>
                <a:schemeClr val="bg1"/>
              </a:solidFill>
              <a:latin typeface="DM Sans" pitchFamily="2"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9395178" y="4410515"/>
            <a:ext cx="346570" cy="461665"/>
          </a:xfrm>
          <a:prstGeom prst="rect">
            <a:avLst/>
          </a:prstGeom>
          <a:noFill/>
        </p:spPr>
        <p:txBody>
          <a:bodyPr wrap="none" rtlCol="0">
            <a:spAutoFit/>
          </a:bodyPr>
          <a:lstStyle/>
          <a:p>
            <a:r>
              <a:rPr lang="en-US" sz="2400" dirty="0">
                <a:latin typeface="DM Sans" pitchFamily="2"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Sans" pitchFamily="2" charset="77"/>
              </a:rPr>
              <a:t>1 </a:t>
            </a:r>
          </a:p>
          <a:p>
            <a:pPr algn="ctr"/>
            <a:r>
              <a:rPr lang="en-US" sz="1600" dirty="0">
                <a:solidFill>
                  <a:schemeClr val="bg1"/>
                </a:solidFill>
                <a:latin typeface="DM Sans" pitchFamily="2"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rPr>
              <a:t>Mobile </a:t>
            </a:r>
          </a:p>
          <a:p>
            <a:pPr algn="ctr"/>
            <a:r>
              <a:rPr lang="en-US" sz="1600" dirty="0">
                <a:ln>
                  <a:solidFill>
                    <a:schemeClr val="bg1"/>
                  </a:solidFill>
                </a:ln>
                <a:solidFill>
                  <a:schemeClr val="bg1"/>
                </a:solidFill>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Sans" pitchFamily="2" charset="77"/>
              </a:rPr>
              <a:t>1 </a:t>
            </a:r>
          </a:p>
          <a:p>
            <a:pPr algn="ctr"/>
            <a:r>
              <a:rPr lang="en-US" sz="1600" dirty="0">
                <a:solidFill>
                  <a:schemeClr val="bg1"/>
                </a:solidFill>
                <a:latin typeface="DM Sans" pitchFamily="2"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Sans" pitchFamily="2" charset="77"/>
              </a:rPr>
              <a:t>1 </a:t>
            </a:r>
          </a:p>
          <a:p>
            <a:pPr algn="ctr"/>
            <a:r>
              <a:rPr lang="en-US" sz="1600" dirty="0">
                <a:solidFill>
                  <a:schemeClr val="bg1"/>
                </a:solidFill>
                <a:latin typeface="DM Sans" pitchFamily="2"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4202" cy="461665"/>
          </a:xfrm>
          <a:prstGeom prst="rect">
            <a:avLst/>
          </a:prstGeom>
          <a:noFill/>
        </p:spPr>
        <p:txBody>
          <a:bodyPr wrap="none" rtlCol="0">
            <a:spAutoFit/>
          </a:bodyPr>
          <a:lstStyle/>
          <a:p>
            <a:r>
              <a:rPr lang="en-US" sz="2400" dirty="0">
                <a:latin typeface="DM Sans" pitchFamily="2"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4202" cy="461665"/>
          </a:xfrm>
          <a:prstGeom prst="rect">
            <a:avLst/>
          </a:prstGeom>
          <a:noFill/>
        </p:spPr>
        <p:txBody>
          <a:bodyPr wrap="none" rtlCol="0">
            <a:spAutoFit/>
          </a:bodyPr>
          <a:lstStyle/>
          <a:p>
            <a:r>
              <a:rPr lang="en-US" sz="2400" dirty="0">
                <a:latin typeface="DM Sans" pitchFamily="2"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Sans" pitchFamily="2" charset="77"/>
              </a:rPr>
              <a:t>1 </a:t>
            </a:r>
          </a:p>
          <a:p>
            <a:pPr algn="ctr"/>
            <a:r>
              <a:rPr lang="en-US" sz="1600" dirty="0" err="1">
                <a:solidFill>
                  <a:schemeClr val="bg1"/>
                </a:solidFill>
                <a:latin typeface="DM Sans" pitchFamily="2" charset="77"/>
              </a:rPr>
              <a:t>Checkin</a:t>
            </a:r>
            <a:endParaRPr lang="en-US" sz="1600" dirty="0">
              <a:solidFill>
                <a:schemeClr val="bg1"/>
              </a:solidFill>
              <a:latin typeface="DM Sans" pitchFamily="2"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46570" cy="461665"/>
          </a:xfrm>
          <a:prstGeom prst="rect">
            <a:avLst/>
          </a:prstGeom>
          <a:noFill/>
        </p:spPr>
        <p:txBody>
          <a:bodyPr wrap="none" rtlCol="0">
            <a:spAutoFit/>
          </a:bodyPr>
          <a:lstStyle/>
          <a:p>
            <a:r>
              <a:rPr lang="en-US" sz="2400" dirty="0">
                <a:latin typeface="DM Sans" pitchFamily="2"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46570" cy="461665"/>
          </a:xfrm>
          <a:prstGeom prst="rect">
            <a:avLst/>
          </a:prstGeom>
          <a:noFill/>
        </p:spPr>
        <p:txBody>
          <a:bodyPr wrap="none" rtlCol="0">
            <a:spAutoFit/>
          </a:bodyPr>
          <a:lstStyle/>
          <a:p>
            <a:r>
              <a:rPr lang="en-US" sz="2400" dirty="0">
                <a:latin typeface="DM Sans" pitchFamily="2"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80625" y="1833192"/>
            <a:ext cx="1067920" cy="1138773"/>
          </a:xfrm>
          <a:prstGeom prst="rect">
            <a:avLst/>
          </a:prstGeom>
          <a:noFill/>
        </p:spPr>
        <p:txBody>
          <a:bodyPr wrap="none" rtlCol="0">
            <a:spAutoFit/>
          </a:bodyPr>
          <a:lstStyle/>
          <a:p>
            <a:pPr algn="ctr"/>
            <a:r>
              <a:rPr lang="en-US" sz="4800" b="1" dirty="0">
                <a:latin typeface="DM Sans" pitchFamily="2" charset="77"/>
              </a:rPr>
              <a:t>1</a:t>
            </a:r>
            <a:r>
              <a:rPr lang="en-US" sz="2000" b="1" dirty="0">
                <a:latin typeface="DM Sans" pitchFamily="2" charset="77"/>
              </a:rPr>
              <a:t> </a:t>
            </a:r>
          </a:p>
          <a:p>
            <a:pPr algn="ctr"/>
            <a:r>
              <a:rPr lang="en-US" sz="2000" b="1" dirty="0">
                <a:latin typeface="DM Sans" pitchFamily="2"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80625" y="4059110"/>
            <a:ext cx="1202573" cy="1138773"/>
          </a:xfrm>
          <a:prstGeom prst="rect">
            <a:avLst/>
          </a:prstGeom>
          <a:noFill/>
        </p:spPr>
        <p:txBody>
          <a:bodyPr wrap="none" rtlCol="0">
            <a:spAutoFit/>
          </a:bodyPr>
          <a:lstStyle/>
          <a:p>
            <a:pPr algn="ctr"/>
            <a:r>
              <a:rPr lang="en-US" sz="4800" b="1" dirty="0">
                <a:latin typeface="DM Sans" pitchFamily="2" charset="77"/>
              </a:rPr>
              <a:t>0 </a:t>
            </a:r>
          </a:p>
          <a:p>
            <a:pPr algn="ctr"/>
            <a:r>
              <a:rPr lang="en-US" sz="2000" b="1" dirty="0">
                <a:latin typeface="DM Sans" pitchFamily="2"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Sans" pitchFamily="2" charset="77"/>
              </a:rPr>
              <a:t>0 </a:t>
            </a:r>
          </a:p>
          <a:p>
            <a:pPr algn="ctr"/>
            <a:r>
              <a:rPr lang="en-US" sz="1600" dirty="0" err="1">
                <a:solidFill>
                  <a:schemeClr val="bg2"/>
                </a:solidFill>
                <a:latin typeface="DM Sans" pitchFamily="2" charset="77"/>
              </a:rPr>
              <a:t>Checkins</a:t>
            </a:r>
            <a:endParaRPr lang="en-US" sz="1600" dirty="0">
              <a:solidFill>
                <a:schemeClr val="bg2"/>
              </a:solidFill>
              <a:latin typeface="DM Sans" pitchFamily="2"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rPr>
              <a:t>Mobile </a:t>
            </a:r>
          </a:p>
          <a:p>
            <a:pPr algn="ctr"/>
            <a:r>
              <a:rPr lang="en-US" sz="1600" dirty="0">
                <a:ln>
                  <a:solidFill>
                    <a:schemeClr val="bg1"/>
                  </a:solidFill>
                </a:ln>
                <a:solidFill>
                  <a:schemeClr val="bg1"/>
                </a:solidFill>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Sans" pitchFamily="2" charset="77"/>
              </a:rPr>
              <a:t>1 </a:t>
            </a:r>
          </a:p>
          <a:p>
            <a:pPr algn="ctr"/>
            <a:r>
              <a:rPr lang="en-US" sz="1600" dirty="0">
                <a:solidFill>
                  <a:schemeClr val="bg1"/>
                </a:solidFill>
                <a:latin typeface="DM Sans" pitchFamily="2"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Sans" pitchFamily="2" charset="77"/>
              </a:rPr>
              <a:t>1 </a:t>
            </a:r>
          </a:p>
          <a:p>
            <a:pPr algn="ctr"/>
            <a:r>
              <a:rPr lang="en-US" sz="1600" dirty="0">
                <a:solidFill>
                  <a:schemeClr val="bg1"/>
                </a:solidFill>
                <a:latin typeface="DM Sans" pitchFamily="2"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4202" cy="461665"/>
          </a:xfrm>
          <a:prstGeom prst="rect">
            <a:avLst/>
          </a:prstGeom>
          <a:noFill/>
        </p:spPr>
        <p:txBody>
          <a:bodyPr wrap="none" rtlCol="0">
            <a:spAutoFit/>
          </a:bodyPr>
          <a:lstStyle/>
          <a:p>
            <a:r>
              <a:rPr lang="en-US" sz="2400" dirty="0">
                <a:latin typeface="DM Sans" pitchFamily="2"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4202" cy="461665"/>
          </a:xfrm>
          <a:prstGeom prst="rect">
            <a:avLst/>
          </a:prstGeom>
          <a:noFill/>
        </p:spPr>
        <p:txBody>
          <a:bodyPr wrap="none" rtlCol="0">
            <a:spAutoFit/>
          </a:bodyPr>
          <a:lstStyle/>
          <a:p>
            <a:r>
              <a:rPr lang="en-US" sz="2400" dirty="0">
                <a:latin typeface="DM Sans" pitchFamily="2"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Sans" pitchFamily="2" charset="77"/>
              </a:rPr>
              <a:t>1 </a:t>
            </a:r>
          </a:p>
          <a:p>
            <a:pPr algn="ctr"/>
            <a:r>
              <a:rPr lang="en-US" sz="1600" dirty="0" err="1">
                <a:solidFill>
                  <a:schemeClr val="bg1"/>
                </a:solidFill>
                <a:latin typeface="DM Sans" pitchFamily="2" charset="77"/>
              </a:rPr>
              <a:t>Checkin</a:t>
            </a:r>
            <a:endParaRPr lang="en-US" sz="1600" dirty="0">
              <a:solidFill>
                <a:schemeClr val="bg1"/>
              </a:solidFill>
              <a:latin typeface="DM Sans" pitchFamily="2"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46570" cy="461665"/>
          </a:xfrm>
          <a:prstGeom prst="rect">
            <a:avLst/>
          </a:prstGeom>
          <a:noFill/>
        </p:spPr>
        <p:txBody>
          <a:bodyPr wrap="none" rtlCol="0">
            <a:spAutoFit/>
          </a:bodyPr>
          <a:lstStyle/>
          <a:p>
            <a:r>
              <a:rPr lang="en-US" sz="2400" dirty="0">
                <a:latin typeface="DM Sans" pitchFamily="2"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46570" cy="461665"/>
          </a:xfrm>
          <a:prstGeom prst="rect">
            <a:avLst/>
          </a:prstGeom>
          <a:noFill/>
        </p:spPr>
        <p:txBody>
          <a:bodyPr wrap="none" rtlCol="0">
            <a:spAutoFit/>
          </a:bodyPr>
          <a:lstStyle/>
          <a:p>
            <a:r>
              <a:rPr lang="en-US" sz="2400" dirty="0">
                <a:latin typeface="DM Sans" pitchFamily="2"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80625" y="1833192"/>
            <a:ext cx="1067920" cy="1138773"/>
          </a:xfrm>
          <a:prstGeom prst="rect">
            <a:avLst/>
          </a:prstGeom>
          <a:noFill/>
        </p:spPr>
        <p:txBody>
          <a:bodyPr wrap="none" rtlCol="0">
            <a:spAutoFit/>
          </a:bodyPr>
          <a:lstStyle/>
          <a:p>
            <a:pPr algn="ctr"/>
            <a:r>
              <a:rPr lang="en-US" sz="4800" b="1" dirty="0">
                <a:latin typeface="DM Sans" pitchFamily="2" charset="77"/>
              </a:rPr>
              <a:t>1</a:t>
            </a:r>
            <a:r>
              <a:rPr lang="en-US" sz="2000" b="1" dirty="0">
                <a:latin typeface="DM Sans" pitchFamily="2" charset="77"/>
              </a:rPr>
              <a:t> </a:t>
            </a:r>
          </a:p>
          <a:p>
            <a:pPr algn="ctr"/>
            <a:r>
              <a:rPr lang="en-US" sz="2000" b="1" dirty="0">
                <a:latin typeface="DM Sans" pitchFamily="2"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80625" y="4059110"/>
            <a:ext cx="1202573" cy="1138773"/>
          </a:xfrm>
          <a:prstGeom prst="rect">
            <a:avLst/>
          </a:prstGeom>
          <a:noFill/>
        </p:spPr>
        <p:txBody>
          <a:bodyPr wrap="none" rtlCol="0">
            <a:spAutoFit/>
          </a:bodyPr>
          <a:lstStyle/>
          <a:p>
            <a:pPr algn="ctr"/>
            <a:r>
              <a:rPr lang="en-US" sz="4800" b="1" dirty="0">
                <a:latin typeface="DM Sans" pitchFamily="2" charset="77"/>
              </a:rPr>
              <a:t>0 </a:t>
            </a:r>
          </a:p>
          <a:p>
            <a:pPr algn="ctr"/>
            <a:r>
              <a:rPr lang="en-US" sz="2000" b="1" dirty="0">
                <a:latin typeface="DM Sans" pitchFamily="2"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Sans" pitchFamily="2" charset="77"/>
              </a:rPr>
              <a:t>0 </a:t>
            </a:r>
          </a:p>
          <a:p>
            <a:pPr algn="ctr"/>
            <a:r>
              <a:rPr lang="en-US" sz="1600" dirty="0" err="1">
                <a:solidFill>
                  <a:schemeClr val="bg2"/>
                </a:solidFill>
                <a:latin typeface="DM Sans" pitchFamily="2" charset="77"/>
              </a:rPr>
              <a:t>Checkins</a:t>
            </a:r>
            <a:endParaRPr lang="en-US" sz="1600" dirty="0">
              <a:solidFill>
                <a:schemeClr val="bg2"/>
              </a:solidFill>
              <a:latin typeface="DM Sans" pitchFamily="2" charset="77"/>
            </a:endParaRPr>
          </a:p>
        </p:txBody>
      </p:sp>
    </p:spTree>
    <p:extLst>
      <p:ext uri="{BB962C8B-B14F-4D97-AF65-F5344CB8AC3E}">
        <p14:creationId xmlns:p14="http://schemas.microsoft.com/office/powerpoint/2010/main" val="16357469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34887</TotalTime>
  <Words>51023</Words>
  <Application>Microsoft Macintosh PowerPoint</Application>
  <PresentationFormat>Custom</PresentationFormat>
  <Paragraphs>2864</Paragraphs>
  <Slides>247</Slides>
  <Notes>245</Notes>
  <HiddenSlides>43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247</vt:i4>
      </vt:variant>
    </vt:vector>
  </HeadingPairs>
  <TitlesOfParts>
    <vt:vector size="258" baseType="lpstr">
      <vt:lpstr>DM Sans</vt:lpstr>
      <vt:lpstr>Inter</vt:lpstr>
      <vt:lpstr>Arial</vt:lpstr>
      <vt:lpstr>DM Sans Medium</vt:lpstr>
      <vt:lpstr>DM Mono Medium</vt:lpstr>
      <vt:lpstr>Impact</vt:lpstr>
      <vt:lpstr>Nothing You Could Do</vt:lpstr>
      <vt:lpstr>Courier New</vt:lpstr>
      <vt:lpstr>DM Mono</vt:lpstr>
      <vt:lpstr>Courier</vt:lpstr>
      <vt:lpstr>DAIS Theme 2022</vt:lpstr>
      <vt:lpstr>Learn To Efficiently  Test ETL  Pipelines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PowerPoint Presentation</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The Problematic Batch Job</vt:lpstr>
      <vt:lpstr>Where’s the Bug?</vt:lpstr>
      <vt:lpstr>PowerPoint Presentation</vt:lpstr>
      <vt:lpstr>PowerPoint Presentation</vt:lpstr>
      <vt:lpstr>PowerPoint Presentation</vt:lpstr>
      <vt:lpstr>PowerPoint Presentation</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Multi-Layered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PowerPoint Presentation</vt:lpstr>
      <vt:lpstr>The Logic Test</vt:lpstr>
      <vt:lpstr>The Logic Test</vt:lpstr>
      <vt:lpstr>expected.json</vt:lpstr>
      <vt:lpstr>PowerPoint Presentation</vt:lpstr>
      <vt:lpstr>PowerPoint Presentation</vt:lpstr>
      <vt:lpstr>PowerPoint Presentation</vt:lpstr>
      <vt:lpstr>PowerPoint Presentation</vt:lpstr>
      <vt:lpstr>Large Outputs</vt:lpstr>
      <vt:lpstr>Large Outputs</vt:lpstr>
      <vt:lpstr>Large Outputs</vt:lpstr>
      <vt:lpstr>Large Outputs</vt:lpstr>
      <vt:lpstr>Large Outputs</vt:lpstr>
      <vt:lpstr>The Problematic Batch Job</vt:lpstr>
      <vt:lpstr>The Logic Test</vt:lpstr>
      <vt:lpstr>PowerPoint Presentation</vt:lpstr>
      <vt:lpstr>PowerPoint Presentation</vt:lpstr>
      <vt:lpstr>The Saff Squeeze</vt:lpstr>
      <vt:lpstr>The Saff Squeeze</vt:lpstr>
      <vt:lpstr>The Saff Squeeze</vt:lpstr>
      <vt:lpstr>Set Things Up</vt:lpstr>
      <vt:lpstr>Set Things Up</vt:lpstr>
      <vt:lpstr>Duplicate the test</vt:lpstr>
      <vt:lpstr>Give it a specific name</vt:lpstr>
      <vt:lpstr>Give it a specific name</vt:lpstr>
      <vt:lpstr>Arrange, Act, Assert</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This is the bug we’re trying to catch</vt:lpstr>
      <vt:lpstr>This is what we want</vt:lpstr>
      <vt:lpstr>This is what we want</vt:lpstr>
      <vt:lpstr>This is what we want</vt:lpstr>
      <vt:lpstr>This is what we want</vt:lpstr>
      <vt:lpstr>Starting with the Duplicated Test…</vt:lpstr>
      <vt:lpstr>Give it a better name</vt:lpstr>
      <vt:lpstr>Give it a better name</vt:lpstr>
      <vt:lpstr>Make The Assertion Specific</vt:lpstr>
      <vt:lpstr>Make The Assertion Specific</vt:lpstr>
      <vt:lpstr>mobile_reviews.json</vt:lpstr>
      <vt:lpstr>PowerPoint Presentation</vt:lpstr>
      <vt:lpstr>PowerPoint Presentation</vt:lpstr>
      <vt:lpstr>Make The Assertion Specific</vt:lpstr>
      <vt:lpstr>Make The Assertion Specific</vt:lpstr>
      <vt:lpstr>Make The Assertion Specific</vt:lpstr>
      <vt:lpstr>actual_df</vt:lpstr>
      <vt:lpstr>actual_df</vt:lpstr>
      <vt:lpstr>expected.json</vt:lpstr>
      <vt:lpstr>expected.json</vt:lpstr>
      <vt:lpstr>Make The Assertion Specific</vt:lpstr>
      <vt:lpstr>expected.json</vt:lpstr>
      <vt:lpstr>expected.json</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reviews_df</vt:lpstr>
      <vt:lpstr>pandemic_recovery_df.printSchema()</vt:lpstr>
      <vt:lpstr>pandemic_recovery_df.printSchema()</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Arrange, Act, Assert</vt:lpstr>
      <vt:lpstr>Squeeze the Top</vt:lpstr>
      <vt:lpstr>Squeeze the Top</vt:lpstr>
      <vt:lpstr>Squeeze the Top</vt:lpstr>
      <vt:lpstr>Squeeze the Top</vt:lpstr>
      <vt:lpstr>Go higher level</vt:lpstr>
      <vt:lpstr>Squeeze the Top</vt:lpstr>
      <vt:lpstr>Squeeze the Top</vt:lpstr>
      <vt:lpstr>Squeeze the Top</vt:lpstr>
      <vt:lpstr>Squeeze the Top</vt:lpstr>
      <vt:lpstr>Simplify &amp; Cache</vt:lpstr>
      <vt:lpstr>checkin.json</vt:lpstr>
      <vt:lpstr>Simplify &amp; Cache</vt:lpstr>
      <vt:lpstr>Simplify &amp; Cache</vt:lpstr>
      <vt:lpstr>checkin_exploded.json</vt:lpstr>
      <vt:lpstr>checkin_exploded.json</vt:lpstr>
      <vt:lpstr>checkin_exploded.json</vt:lpstr>
      <vt:lpstr>Simplify &amp; Cache</vt:lpstr>
      <vt:lpstr>Simplify &amp; Cache</vt:lpstr>
      <vt:lpstr>Simplify &amp; Cache</vt:lpstr>
      <vt:lpstr>Simplify &amp; Cache</vt:lpstr>
      <vt:lpstr>Simplify</vt:lpstr>
      <vt:lpstr>checkin_exploded.json</vt:lpstr>
      <vt:lpstr>checkin_exploded.json</vt:lpstr>
      <vt:lpstr>checkin_exploded.json</vt:lpstr>
      <vt:lpstr>checkin_exploded.json</vt:lpstr>
      <vt:lpstr>Simplify</vt:lpstr>
      <vt:lpstr>Simplify</vt:lpstr>
      <vt:lpstr>Simplify</vt:lpstr>
      <vt:lpstr>browser_reviews.json</vt:lpstr>
      <vt:lpstr>browser_reviews.json</vt:lpstr>
      <vt:lpstr>browser_reviews.json</vt:lpstr>
      <vt:lpstr>browser_reviews.json</vt:lpstr>
      <vt:lpstr>Simplify</vt:lpstr>
      <vt:lpstr>Simplify</vt:lpstr>
      <vt:lpstr>Simplify</vt:lpstr>
      <vt:lpstr>Simplify</vt:lpstr>
      <vt:lpstr>mobile_reviews.json</vt:lpstr>
      <vt:lpstr>mobile_reviews.json</vt:lpstr>
      <vt:lpstr>mobile_reviews.json</vt:lpstr>
      <vt:lpstr>mobile_reviews.json</vt:lpstr>
      <vt:lpstr>Simplify</vt:lpstr>
      <vt:lpstr>Simplify</vt:lpstr>
      <vt:lpstr>Simplify</vt:lpstr>
      <vt:lpstr>Simplify</vt:lpstr>
      <vt:lpstr>Simplify</vt:lpstr>
      <vt:lpstr>Simplify</vt:lpstr>
      <vt:lpstr>Simplify</vt:lpstr>
      <vt:lpstr>Simplify</vt:lpstr>
      <vt:lpstr>Simplify</vt:lpstr>
      <vt:lpstr>PowerPoint Presentation</vt:lpstr>
      <vt:lpstr>PowerPoint Presentation</vt:lpstr>
      <vt:lpstr>Simplify</vt:lpstr>
      <vt:lpstr>Make The Assertion Specific</vt:lpstr>
      <vt:lpstr>Simplify</vt:lpstr>
      <vt:lpstr>Simplify</vt:lpstr>
      <vt:lpstr>Simplify</vt:lpstr>
      <vt:lpstr>Multi-Layered Tests</vt:lpstr>
      <vt:lpstr>Multi-Layered Tests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8</cp:revision>
  <dcterms:modified xsi:type="dcterms:W3CDTF">2022-06-05T20:00:54Z</dcterms:modified>
</cp:coreProperties>
</file>